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sldIdLst>
    <p:sldId id="256" r:id="rId2"/>
    <p:sldId id="341" r:id="rId3"/>
    <p:sldId id="537" r:id="rId4"/>
    <p:sldId id="477" r:id="rId5"/>
    <p:sldId id="479" r:id="rId6"/>
    <p:sldId id="538" r:id="rId7"/>
    <p:sldId id="860" r:id="rId8"/>
    <p:sldId id="861" r:id="rId9"/>
    <p:sldId id="862" r:id="rId10"/>
    <p:sldId id="863" r:id="rId11"/>
    <p:sldId id="864" r:id="rId12"/>
    <p:sldId id="865" r:id="rId13"/>
    <p:sldId id="866" r:id="rId14"/>
    <p:sldId id="867" r:id="rId15"/>
    <p:sldId id="868" r:id="rId16"/>
    <p:sldId id="869" r:id="rId17"/>
    <p:sldId id="870" r:id="rId18"/>
    <p:sldId id="871" r:id="rId19"/>
    <p:sldId id="747" r:id="rId20"/>
    <p:sldId id="993" r:id="rId21"/>
    <p:sldId id="994" r:id="rId22"/>
    <p:sldId id="995" r:id="rId23"/>
    <p:sldId id="355" r:id="rId24"/>
    <p:sldId id="354" r:id="rId25"/>
    <p:sldId id="271" r:id="rId26"/>
    <p:sldId id="996" r:id="rId27"/>
    <p:sldId id="357" r:id="rId28"/>
    <p:sldId id="998" r:id="rId29"/>
    <p:sldId id="969" r:id="rId30"/>
    <p:sldId id="999" r:id="rId31"/>
    <p:sldId id="971" r:id="rId32"/>
    <p:sldId id="1001" r:id="rId33"/>
    <p:sldId id="1003" r:id="rId34"/>
    <p:sldId id="991" r:id="rId35"/>
    <p:sldId id="970" r:id="rId36"/>
    <p:sldId id="972" r:id="rId37"/>
    <p:sldId id="974" r:id="rId38"/>
    <p:sldId id="973" r:id="rId39"/>
    <p:sldId id="975" r:id="rId40"/>
    <p:sldId id="1002" r:id="rId41"/>
    <p:sldId id="976" r:id="rId42"/>
    <p:sldId id="1004" r:id="rId43"/>
    <p:sldId id="977" r:id="rId44"/>
    <p:sldId id="978" r:id="rId45"/>
    <p:sldId id="982" r:id="rId46"/>
    <p:sldId id="984" r:id="rId47"/>
    <p:sldId id="983" r:id="rId48"/>
    <p:sldId id="985" r:id="rId49"/>
    <p:sldId id="986" r:id="rId50"/>
    <p:sldId id="988" r:id="rId51"/>
    <p:sldId id="1017" r:id="rId52"/>
    <p:sldId id="1021" r:id="rId53"/>
    <p:sldId id="1018" r:id="rId54"/>
    <p:sldId id="1019" r:id="rId55"/>
    <p:sldId id="1020" r:id="rId56"/>
    <p:sldId id="989" r:id="rId57"/>
    <p:sldId id="283" r:id="rId58"/>
    <p:sldId id="277" r:id="rId59"/>
    <p:sldId id="359" r:id="rId60"/>
    <p:sldId id="360" r:id="rId61"/>
    <p:sldId id="287" r:id="rId62"/>
    <p:sldId id="361" r:id="rId63"/>
    <p:sldId id="364" r:id="rId64"/>
    <p:sldId id="362" r:id="rId65"/>
    <p:sldId id="291" r:id="rId66"/>
    <p:sldId id="365" r:id="rId67"/>
    <p:sldId id="493" r:id="rId68"/>
    <p:sldId id="292" r:id="rId69"/>
    <p:sldId id="492" r:id="rId70"/>
    <p:sldId id="1008" r:id="rId71"/>
    <p:sldId id="1009" r:id="rId72"/>
    <p:sldId id="1010" r:id="rId73"/>
    <p:sldId id="1011" r:id="rId74"/>
    <p:sldId id="1012" r:id="rId75"/>
    <p:sldId id="1013" r:id="rId76"/>
    <p:sldId id="1014" r:id="rId77"/>
    <p:sldId id="1015" r:id="rId78"/>
    <p:sldId id="1016" r:id="rId79"/>
  </p:sldIdLst>
  <p:sldSz cx="9144000" cy="6858000" type="screen4x3"/>
  <p:notesSz cx="6858000" cy="92964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0021"/>
    <a:srgbClr val="FFE48F"/>
    <a:srgbClr val="FFCC66"/>
    <a:srgbClr val="FFE18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3" autoAdjust="0"/>
    <p:restoredTop sz="94006" autoAdjust="0"/>
  </p:normalViewPr>
  <p:slideViewPr>
    <p:cSldViewPr>
      <p:cViewPr varScale="1">
        <p:scale>
          <a:sx n="64" d="100"/>
          <a:sy n="64" d="100"/>
        </p:scale>
        <p:origin x="172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2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13E946A0-4D2C-423B-80A3-7FB826397E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6EC0E5F-5928-4017-A512-754FF885543A}" type="slidenum">
              <a:rPr lang="hu-HU" smtClean="0"/>
              <a:pPr eaLnBrk="1" hangingPunct="1">
                <a:defRPr/>
              </a:pPr>
              <a:t>50</a:t>
            </a:fld>
            <a:endParaRPr lang="hu-HU" smtClean="0"/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701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13D8-765B-40DA-83C8-C9F6BA38E2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990B-B5D9-48DA-B518-63238E2F5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6986-793C-4A5A-9DA9-F0912B8F3E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DCDB-13FF-4982-B1C9-163062C491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F2F-9135-4CD4-93C6-BCF0986A3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8F91-2CE8-4EFA-A2B6-50E5A425AB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2716-9BCC-459B-B957-406BD616E4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B47E-9AFA-405F-8877-168D6B9959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47FF-2DD1-4473-9DE2-68C82CDF32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DF0B-1C4E-487C-900A-10102F7316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385F-B0DD-4308-9F19-0DB82BA69E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31FD3-AEA9-4496-AD0E-F7B2E0DD65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8EFB-94D6-48EB-93E3-F74479542C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0E4A-C054-4DAD-9DFE-B7E029B6FB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E1C538F-D4DB-44F3-BDD1-8C96921D14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30.tif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ftpedia.com/get/Multimedia/Audio/Audio-Editors-Recorders/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2.wmf"/><Relationship Id="rId9" Type="http://schemas.openxmlformats.org/officeDocument/2006/relationships/image" Target="../media/image7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8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84.jpe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3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37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9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-34925" y="765175"/>
            <a:ext cx="9253538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4400" b="1" dirty="0" smtClean="0">
                <a:cs typeface="Times New Roman" pitchFamily="18" charset="0"/>
              </a:rPr>
              <a:t>BESZÉD- ÉS HALLÁS-DIAGNOSZTIKA</a:t>
            </a:r>
            <a:endParaRPr lang="hu-HU" sz="4400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hu-HU" b="1" dirty="0" smtClean="0"/>
          </a:p>
          <a:p>
            <a:pPr algn="ctr" eaLnBrk="1" hangingPunct="1">
              <a:buFontTx/>
              <a:buNone/>
            </a:pPr>
            <a:r>
              <a:rPr lang="hu-HU" b="1" dirty="0" smtClean="0"/>
              <a:t>Egészségügyi mérnök szak, </a:t>
            </a:r>
            <a:r>
              <a:rPr lang="hu-HU" b="1" dirty="0" err="1" smtClean="0"/>
              <a:t>MSc</a:t>
            </a:r>
            <a:r>
              <a:rPr lang="hu-HU" b="1" dirty="0" smtClean="0"/>
              <a:t> képzés</a:t>
            </a:r>
          </a:p>
          <a:p>
            <a:pPr algn="ctr" eaLnBrk="1" hangingPunct="1">
              <a:buFontTx/>
              <a:buNone/>
            </a:pPr>
            <a:r>
              <a:rPr lang="hu-HU" b="1" dirty="0" smtClean="0"/>
              <a:t>Differenciált szakmai ismeretek</a:t>
            </a:r>
          </a:p>
          <a:p>
            <a:pPr algn="ctr" eaLnBrk="1" hangingPunct="1">
              <a:buFontTx/>
              <a:buNone/>
            </a:pPr>
            <a:r>
              <a:rPr lang="hu-HU" b="1" dirty="0" smtClean="0"/>
              <a:t>1/6 fejezet</a:t>
            </a:r>
          </a:p>
          <a:p>
            <a:pPr algn="ctr" eaLnBrk="1" hangingPunct="1">
              <a:buFontTx/>
              <a:buNone/>
            </a:pPr>
            <a:endParaRPr lang="hu-HU" b="1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				        Vicsi </a:t>
            </a:r>
            <a:r>
              <a:rPr lang="hu-HU" dirty="0" smtClean="0"/>
              <a:t>Klára</a:t>
            </a:r>
          </a:p>
          <a:p>
            <a:pPr algn="ctr" eaLnBrk="1" hangingPunct="1">
              <a:buFontTx/>
              <a:buNone/>
            </a:pPr>
            <a:r>
              <a:rPr lang="hu-HU" sz="2800" dirty="0" smtClean="0"/>
              <a:t>vicsi@tmit.bme.hu</a:t>
            </a:r>
          </a:p>
          <a:p>
            <a:pPr eaLnBrk="1" hangingPunct="1">
              <a:buFontTx/>
              <a:buNone/>
            </a:pPr>
            <a:r>
              <a:rPr lang="hu-HU" sz="2400" smtClean="0"/>
              <a:t>       http</a:t>
            </a:r>
            <a:r>
              <a:rPr lang="hu-HU" sz="2400" dirty="0"/>
              <a:t>://lsa.tmit.bme.hu/education/beszed_hallas_diagnosztika.html</a:t>
            </a:r>
            <a:endParaRPr lang="hu-HU" sz="24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1905000" cy="457200"/>
          </a:xfrm>
        </p:spPr>
        <p:txBody>
          <a:bodyPr/>
          <a:lstStyle/>
          <a:p>
            <a:pPr>
              <a:defRPr/>
            </a:pPr>
            <a:fld id="{479F7DD9-00DD-454D-825A-CD16AB7142DF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artalom helye 2"/>
          <p:cNvSpPr>
            <a:spLocks noGrp="1"/>
          </p:cNvSpPr>
          <p:nvPr>
            <p:ph idx="1"/>
          </p:nvPr>
        </p:nvSpPr>
        <p:spPr>
          <a:xfrm>
            <a:off x="684213" y="549275"/>
            <a:ext cx="7772400" cy="4114800"/>
          </a:xfrm>
        </p:spPr>
        <p:txBody>
          <a:bodyPr/>
          <a:lstStyle/>
          <a:p>
            <a:r>
              <a:rPr lang="hu-HU" smtClean="0"/>
              <a:t>Akusztikai analízis hangelemző programmal:</a:t>
            </a:r>
          </a:p>
        </p:txBody>
      </p:sp>
      <p:pic>
        <p:nvPicPr>
          <p:cNvPr id="4" name="Ké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492375"/>
            <a:ext cx="57610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050" y="5589588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Praat hangelemző program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Kihelyezett gyakorlatok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Audiológiai eszközök vizsgálatára alkalmas laboratórium: Audio Computer Studio Kft.</a:t>
            </a:r>
          </a:p>
          <a:p>
            <a:endParaRPr lang="hu-HU" smtClean="0"/>
          </a:p>
        </p:txBody>
      </p:sp>
      <p:pic>
        <p:nvPicPr>
          <p:cNvPr id="4" name="Picture 2" descr="H:\mappa2\history_1966-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9000"/>
            <a:ext cx="49672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900113" y="5300663"/>
            <a:ext cx="423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hallókészülékek fejlődésének bemutatása</a:t>
            </a:r>
          </a:p>
        </p:txBody>
      </p:sp>
      <p:pic>
        <p:nvPicPr>
          <p:cNvPr id="6" name="Picture 2" descr="C:\Users\peternagy\Desktop\mappa\siemensaquaris_main_bl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324225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011863" y="6165850"/>
            <a:ext cx="235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Vízhatlan hallókészülék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Semmelweis Egyetem Fül-Orr-Gégeklinika:</a:t>
            </a:r>
          </a:p>
          <a:p>
            <a:endParaRPr lang="hu-HU" smtClean="0"/>
          </a:p>
        </p:txBody>
      </p:sp>
      <p:pic>
        <p:nvPicPr>
          <p:cNvPr id="56324" name="Picture 2" descr="H:\mappa2\fulklinika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708275"/>
            <a:ext cx="4618038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9" descr="http://www.astralitecorp.com/images/LFRE_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275" y="1720850"/>
            <a:ext cx="27749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140200" y="2303463"/>
            <a:ext cx="1855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Merev laringoszkóp </a:t>
            </a:r>
          </a:p>
        </p:txBody>
      </p:sp>
      <p:sp>
        <p:nvSpPr>
          <p:cNvPr id="57349" name="Tartalom helye 5"/>
          <p:cNvSpPr>
            <a:spLocks noGrp="1"/>
          </p:cNvSpPr>
          <p:nvPr>
            <p:ph idx="1"/>
          </p:nvPr>
        </p:nvSpPr>
        <p:spPr>
          <a:xfrm>
            <a:off x="468313" y="690563"/>
            <a:ext cx="8229600" cy="4525962"/>
          </a:xfrm>
        </p:spPr>
        <p:txBody>
          <a:bodyPr/>
          <a:lstStyle/>
          <a:p>
            <a:r>
              <a:rPr lang="hu-HU" smtClean="0"/>
              <a:t>Hang és beszédképzés zavarainak műszeres vizsgálata</a:t>
            </a:r>
          </a:p>
          <a:p>
            <a:endParaRPr lang="hu-HU" smtClean="0"/>
          </a:p>
        </p:txBody>
      </p:sp>
      <p:pic>
        <p:nvPicPr>
          <p:cNvPr id="7" name="Picture 3" descr="C:\Users\peternagy\Desktop\mappa\bf-xp160f-28mm-69587-105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135438"/>
            <a:ext cx="28797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6773863" y="6057900"/>
            <a:ext cx="198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Rugalmas fiberoszkóp</a:t>
            </a:r>
          </a:p>
        </p:txBody>
      </p:sp>
      <p:pic>
        <p:nvPicPr>
          <p:cNvPr id="10" name="Picture 2" descr="C:\Users\peternagy\Desktop\mappa\inspection-fiberscope-scope-ti_10770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" y="2082800"/>
            <a:ext cx="25479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352550" y="3887788"/>
            <a:ext cx="1204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Stroboszkóp</a:t>
            </a:r>
          </a:p>
        </p:txBody>
      </p:sp>
      <p:pic>
        <p:nvPicPr>
          <p:cNvPr id="12" name="Picture 3" descr="C:\Users\peternagy\Desktop\mappa\1-s2.0-S0892199710000305-g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370388"/>
            <a:ext cx="311943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Az agytörzs által kiváltott elektromos válasz vizsgálata(BERA):</a:t>
            </a:r>
          </a:p>
          <a:p>
            <a:pPr marL="0" indent="0">
              <a:buFontTx/>
              <a:buNone/>
              <a:defRPr/>
            </a:pPr>
            <a:endParaRPr lang="hu-HU" dirty="0" smtClean="0"/>
          </a:p>
          <a:p>
            <a:pPr marL="0" indent="0">
              <a:buFontTx/>
              <a:buNone/>
              <a:defRPr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35750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5580063"/>
            <a:ext cx="3746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mérő elektródákat a homlokra ragasztják</a:t>
            </a:r>
          </a:p>
        </p:txBody>
      </p:sp>
      <p:pic>
        <p:nvPicPr>
          <p:cNvPr id="6" name="Picture 2" descr="H:\beszed\DSCN9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989138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997450" y="5784850"/>
            <a:ext cx="3257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BERA mérésre alkalmas süketszoba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artalom helye 2"/>
          <p:cNvSpPr>
            <a:spLocks noGrp="1"/>
          </p:cNvSpPr>
          <p:nvPr>
            <p:ph idx="1"/>
          </p:nvPr>
        </p:nvSpPr>
        <p:spPr>
          <a:xfrm>
            <a:off x="737618" y="939800"/>
            <a:ext cx="7772400" cy="4114800"/>
          </a:xfrm>
        </p:spPr>
        <p:txBody>
          <a:bodyPr/>
          <a:lstStyle/>
          <a:p>
            <a:r>
              <a:rPr lang="hu-HU" dirty="0" smtClean="0"/>
              <a:t>Belső fülbe ültethető implantátum    (</a:t>
            </a:r>
            <a:r>
              <a:rPr lang="hu-HU" dirty="0" err="1" smtClean="0"/>
              <a:t>cochleáris</a:t>
            </a:r>
            <a:r>
              <a:rPr lang="hu-HU" dirty="0" smtClean="0"/>
              <a:t> </a:t>
            </a:r>
            <a:r>
              <a:rPr lang="hu-HU" dirty="0" err="1" smtClean="0"/>
              <a:t>implant</a:t>
            </a:r>
            <a:r>
              <a:rPr lang="hu-HU" dirty="0" smtClean="0"/>
              <a:t>)</a:t>
            </a:r>
          </a:p>
          <a:p>
            <a:endParaRPr lang="hu-HU" dirty="0" smtClean="0"/>
          </a:p>
        </p:txBody>
      </p:sp>
      <p:pic>
        <p:nvPicPr>
          <p:cNvPr id="59396" name="Mov_02.mpg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5400"/>
            <a:ext cx="3744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997200"/>
            <a:ext cx="23050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H:\mappa2\XSC-E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0"/>
            <a:ext cx="561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:\jó képek\DSC_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1788"/>
            <a:ext cx="3638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4197350" y="773113"/>
            <a:ext cx="2119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beültetendő készülék</a:t>
            </a:r>
          </a:p>
        </p:txBody>
      </p:sp>
      <p:pic>
        <p:nvPicPr>
          <p:cNvPr id="7" name="Picture 2" descr="C:\Users\peternagy\Desktop\jó képek\DSC_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357563"/>
            <a:ext cx="421957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5319713" y="6227763"/>
            <a:ext cx="200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beültetés folyamata</a:t>
            </a:r>
          </a:p>
        </p:txBody>
      </p:sp>
      <p:pic>
        <p:nvPicPr>
          <p:cNvPr id="9" name="Picture 2" descr="H:\jó képek\DSC_1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500438"/>
            <a:ext cx="2981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315913" y="5708650"/>
            <a:ext cx="2536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A mikroszkóp kivetített képe</a:t>
            </a:r>
          </a:p>
        </p:txBody>
      </p:sp>
      <p:cxnSp>
        <p:nvCxnSpPr>
          <p:cNvPr id="12" name="Egyenes összekötő 11"/>
          <p:cNvCxnSpPr/>
          <p:nvPr/>
        </p:nvCxnSpPr>
        <p:spPr>
          <a:xfrm flipH="1" flipV="1">
            <a:off x="6122988" y="2420938"/>
            <a:ext cx="398462" cy="136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580063" y="2058988"/>
            <a:ext cx="113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Mikroszkóp</a:t>
            </a: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948264" y="2913572"/>
            <a:ext cx="2119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/>
              <a:t>Prof. Dr. Répássy Gábor</a:t>
            </a:r>
          </a:p>
        </p:txBody>
      </p: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3638550" y="2914650"/>
            <a:ext cx="1814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Dr. Küstel Marianna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:\jó képek\DSC_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68802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687513" y="6107113"/>
            <a:ext cx="5357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kurzus hallgatói élőben is láthatják, amit megtanultak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419475" y="188913"/>
            <a:ext cx="2119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Prof. Dr. Répássy Gábor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042988" y="5373688"/>
            <a:ext cx="1814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Dr. Küstel Marianna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067175" y="5373688"/>
            <a:ext cx="2014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Sélley Torda (hallgató)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6372225" y="5373688"/>
            <a:ext cx="2273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Hatalyák Zsófia (hallgató)</a:t>
            </a:r>
          </a:p>
        </p:txBody>
      </p:sp>
      <p:cxnSp>
        <p:nvCxnSpPr>
          <p:cNvPr id="10" name="Egyenes összekötő 9"/>
          <p:cNvCxnSpPr>
            <a:endCxn id="6" idx="0"/>
          </p:cNvCxnSpPr>
          <p:nvPr/>
        </p:nvCxnSpPr>
        <p:spPr>
          <a:xfrm flipH="1">
            <a:off x="1951038" y="5013325"/>
            <a:ext cx="173037" cy="360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419475" y="476250"/>
            <a:ext cx="946150" cy="85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endCxn id="7" idx="0"/>
          </p:cNvCxnSpPr>
          <p:nvPr/>
        </p:nvCxnSpPr>
        <p:spPr>
          <a:xfrm flipH="1">
            <a:off x="5075238" y="4652963"/>
            <a:ext cx="792162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875463" y="5153025"/>
            <a:ext cx="433387" cy="220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églalap 1"/>
          <p:cNvSpPr>
            <a:spLocks noChangeArrowheads="1"/>
          </p:cNvSpPr>
          <p:nvPr/>
        </p:nvSpPr>
        <p:spPr bwMode="auto">
          <a:xfrm>
            <a:off x="1476375" y="1773238"/>
            <a:ext cx="6149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000" b="1" dirty="0"/>
              <a:t>Akusztikai </a:t>
            </a:r>
            <a:r>
              <a:rPr lang="hu-HU" sz="6000" b="1" dirty="0" smtClean="0"/>
              <a:t>alapok</a:t>
            </a:r>
            <a:endParaRPr lang="hu-HU" sz="60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F0F2A-42A5-4956-8F2E-5BEB4520064E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188913"/>
            <a:ext cx="1664335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A tantárgy célja:</a:t>
            </a:r>
          </a:p>
          <a:p>
            <a:r>
              <a:rPr lang="hu-HU" sz="2000">
                <a:solidFill>
                  <a:srgbClr val="FF0000"/>
                </a:solidFill>
              </a:rPr>
              <a:t>A beszéd és a hallási-megértési folyamat komplex leírása a teljes kommunikációs </a:t>
            </a:r>
          </a:p>
          <a:p>
            <a:r>
              <a:rPr lang="hu-HU" sz="2000">
                <a:solidFill>
                  <a:srgbClr val="FF0000"/>
                </a:solidFill>
              </a:rPr>
              <a:t>Körfolyamatban; e körfolyamatban fellépő károsodások műszaki diagnosztizálási </a:t>
            </a:r>
          </a:p>
          <a:p>
            <a:r>
              <a:rPr lang="hu-HU" sz="2000">
                <a:solidFill>
                  <a:srgbClr val="FF0000"/>
                </a:solidFill>
              </a:rPr>
              <a:t>és korrigálási lehetőségeinek tárgyalása, a technológiai eszközök megísmerése. </a:t>
            </a:r>
          </a:p>
          <a:p>
            <a:endParaRPr lang="hu-HU" sz="2000">
              <a:solidFill>
                <a:srgbClr val="FF0000"/>
              </a:solidFill>
            </a:endParaRPr>
          </a:p>
          <a:p>
            <a:r>
              <a:rPr lang="hu-HU" sz="2000">
                <a:solidFill>
                  <a:srgbClr val="FF0000"/>
                </a:solidFill>
              </a:rPr>
              <a:t>Multidiszciplináris terület</a:t>
            </a:r>
          </a:p>
          <a:p>
            <a:endParaRPr lang="hu-HU" sz="2400" b="1"/>
          </a:p>
          <a:p>
            <a:r>
              <a:rPr lang="hu-HU" sz="2400" b="1"/>
              <a:t>Kapcsolodó tudományterületek:</a:t>
            </a:r>
          </a:p>
          <a:p>
            <a:endParaRPr lang="hu-HU" sz="2400" b="1"/>
          </a:p>
          <a:p>
            <a:r>
              <a:rPr lang="hu-HU" sz="2400" b="1"/>
              <a:t>Fonetika		        </a:t>
            </a:r>
            <a:r>
              <a:rPr lang="hu-HU" sz="2400"/>
              <a:t> – </a:t>
            </a:r>
            <a:r>
              <a:rPr lang="hu-HU" sz="2000"/>
              <a:t>nyelvészet egy részterülete, a beszédhangok, </a:t>
            </a:r>
          </a:p>
          <a:p>
            <a:r>
              <a:rPr lang="hu-HU" sz="2000"/>
              <a:t>			             hangcsoportok mint nyelvi elemek kiejtés tudománya</a:t>
            </a:r>
          </a:p>
          <a:p>
            <a:r>
              <a:rPr lang="hu-HU" sz="2400"/>
              <a:t> 	        	        </a:t>
            </a:r>
          </a:p>
          <a:p>
            <a:r>
              <a:rPr lang="hu-HU" sz="2400" b="1"/>
              <a:t>Beszéd – hallás akusztika</a:t>
            </a:r>
            <a:r>
              <a:rPr lang="hu-HU" sz="2400"/>
              <a:t>  </a:t>
            </a:r>
            <a:r>
              <a:rPr lang="hu-HU"/>
              <a:t>–</a:t>
            </a:r>
            <a:r>
              <a:rPr lang="hu-HU" sz="2400"/>
              <a:t> </a:t>
            </a:r>
            <a:r>
              <a:rPr lang="hu-HU" sz="2000"/>
              <a:t>a természetes beszédlánc </a:t>
            </a:r>
          </a:p>
          <a:p>
            <a:r>
              <a:rPr lang="hu-HU" sz="2000"/>
              <a:t>			              fizikai –akusztikai leírásával foglalkozik</a:t>
            </a:r>
          </a:p>
          <a:p>
            <a:endParaRPr lang="hu-HU" sz="2400" b="1"/>
          </a:p>
          <a:p>
            <a:r>
              <a:rPr lang="hu-HU" sz="2400" b="1"/>
              <a:t>Akusztikai jelfeldolgozási technológia</a:t>
            </a:r>
          </a:p>
          <a:p>
            <a:r>
              <a:rPr lang="hu-HU" sz="2400"/>
              <a:t>                    		        </a:t>
            </a:r>
            <a:r>
              <a:rPr lang="hu-HU"/>
              <a:t>– </a:t>
            </a:r>
            <a:r>
              <a:rPr lang="hu-HU" sz="2400"/>
              <a:t> a </a:t>
            </a:r>
            <a:r>
              <a:rPr lang="hu-HU" sz="2000"/>
              <a:t>beszéd és a hallás javítását szoláló technológiai </a:t>
            </a:r>
          </a:p>
          <a:p>
            <a:r>
              <a:rPr lang="hu-HU" sz="2000"/>
              <a:t>				rendszerek leírása </a:t>
            </a:r>
            <a:r>
              <a:rPr lang="hu-HU" sz="2400"/>
              <a:t>		</a:t>
            </a:r>
          </a:p>
          <a:p>
            <a:r>
              <a:rPr lang="hu-HU" sz="2400"/>
              <a:t>		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4EAC-18CE-4F1A-A00B-E888497429C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1362239" y="810078"/>
            <a:ext cx="6211491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b="1" dirty="0"/>
              <a:t> </a:t>
            </a:r>
            <a:endParaRPr lang="hu-HU" dirty="0"/>
          </a:p>
          <a:p>
            <a:r>
              <a:rPr lang="hu-HU" sz="1500" b="1" dirty="0"/>
              <a:t>Rezgés</a:t>
            </a:r>
          </a:p>
          <a:p>
            <a:endParaRPr lang="hu-HU" sz="1500" dirty="0"/>
          </a:p>
          <a:p>
            <a:r>
              <a:rPr lang="hu-HU" sz="1500" dirty="0"/>
              <a:t>Azokat a fizikai folyamatokat nevezzük rezgéseknek, amelyek </a:t>
            </a:r>
          </a:p>
          <a:p>
            <a:r>
              <a:rPr lang="hu-HU" sz="1500" dirty="0"/>
              <a:t>meghatározott időközönként újra meg újra ugyanazt az állapotot érik el, </a:t>
            </a:r>
          </a:p>
          <a:p>
            <a:r>
              <a:rPr lang="hu-HU" sz="1500" dirty="0"/>
              <a:t>vagy ugyanazon állapoton haladnak át.</a:t>
            </a:r>
          </a:p>
          <a:p>
            <a:r>
              <a:rPr lang="hu-HU" sz="1500" dirty="0"/>
              <a:t>Ez az oszcillálás lehet : periodikus </a:t>
            </a:r>
          </a:p>
          <a:p>
            <a:r>
              <a:rPr lang="hu-HU" sz="1500" dirty="0"/>
              <a:t>		      vagy </a:t>
            </a:r>
          </a:p>
          <a:p>
            <a:r>
              <a:rPr lang="hu-HU" sz="1500" dirty="0"/>
              <a:t>		      rendezetlen, véletlenszerű.</a:t>
            </a:r>
          </a:p>
          <a:p>
            <a:endParaRPr lang="hu-HU" sz="1500" dirty="0"/>
          </a:p>
          <a:p>
            <a:r>
              <a:rPr lang="hu-HU" sz="1500" b="1" dirty="0"/>
              <a:t>Hang</a:t>
            </a:r>
          </a:p>
          <a:p>
            <a:endParaRPr lang="hu-HU" sz="1500" dirty="0"/>
          </a:p>
          <a:p>
            <a:r>
              <a:rPr lang="hu-HU" sz="1500" dirty="0"/>
              <a:t>Rezgő test által a levegőben történő sűrűsödéseknek és ritkulásoknak hatására a környező levegőben folytonos nyomásingadozások alakulnak ki,</a:t>
            </a:r>
          </a:p>
          <a:p>
            <a:r>
              <a:rPr lang="hu-HU" sz="1500" dirty="0"/>
              <a:t> amelyek a levegő molekuláinak a segítségével, a molekulák egymás </a:t>
            </a:r>
          </a:p>
          <a:p>
            <a:r>
              <a:rPr lang="hu-HU" sz="1500" dirty="0"/>
              <a:t>közötti rezgési energiájuk átadásával, hanghullámok formájában a </a:t>
            </a:r>
          </a:p>
          <a:p>
            <a:r>
              <a:rPr lang="hu-HU" sz="1500" dirty="0"/>
              <a:t>levegőben tovább terjednek és a dobhártyát rezgésbe hozzák.</a:t>
            </a:r>
          </a:p>
          <a:p>
            <a:endParaRPr lang="hu-HU" sz="1500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Kérdés: légüres térben terjedhet hang?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82DB-56EA-4285-8D9F-DF6E6EA2F6B6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802606" y="123110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448538" y="49857"/>
            <a:ext cx="819528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Rezgés –Alapok</a:t>
            </a:r>
          </a:p>
          <a:p>
            <a:endParaRPr lang="hu-H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Legegyszerűbb rezgés   --  Harmonikus rezgőmozgás</a:t>
            </a:r>
          </a:p>
          <a:p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Szinuszos görbével leírható rezgés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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tisztahang érzetét kelti a fülünkben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95572"/>
              </p:ext>
            </p:extLst>
          </p:nvPr>
        </p:nvGraphicFramePr>
        <p:xfrm>
          <a:off x="417823" y="4105816"/>
          <a:ext cx="1530674" cy="33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gyenlet" r:id="rId3" imgW="812800" imgH="203200" progId="Equation.3">
                  <p:embed/>
                </p:oleObj>
              </mc:Choice>
              <mc:Fallback>
                <p:oleObj name="Egyenlet" r:id="rId3" imgW="812800" imgH="203200" progId="Equation.3">
                  <p:embed/>
                  <p:pic>
                    <p:nvPicPr>
                      <p:cNvPr id="10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23" y="4105816"/>
                        <a:ext cx="1530674" cy="332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3" name="Rectangle 21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4" name="Text Box 22"/>
          <p:cNvSpPr txBox="1">
            <a:spLocks noChangeArrowheads="1"/>
          </p:cNvSpPr>
          <p:nvPr/>
        </p:nvSpPr>
        <p:spPr bwMode="auto">
          <a:xfrm>
            <a:off x="3476625" y="40933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3131840" y="6245130"/>
            <a:ext cx="2057400" cy="273844"/>
          </a:xfrm>
        </p:spPr>
        <p:txBody>
          <a:bodyPr/>
          <a:lstStyle/>
          <a:p>
            <a:pPr>
              <a:defRPr/>
            </a:pPr>
            <a:fld id="{B99FF8CF-FC84-45AD-AC90-6944795A4944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5" y="1504239"/>
            <a:ext cx="6422590" cy="23876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90009" y="4068104"/>
            <a:ext cx="3995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= amplitúdó,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maximális kitérés,     </a:t>
            </a:r>
            <a:r>
              <a:rPr lang="hu-HU" altLang="hu-H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ω </a:t>
            </a:r>
            <a:r>
              <a:rPr lang="hu-HU" alt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</a:t>
            </a:r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89563" y="4021937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, </a:t>
            </a:r>
            <a:r>
              <a:rPr lang="hu-HU" dirty="0" smtClean="0"/>
              <a:t> körfrekvencia</a:t>
            </a:r>
            <a:r>
              <a:rPr lang="hu-HU" dirty="0"/>
              <a:t>;</a:t>
            </a:r>
            <a:endParaRPr lang="en-US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28744"/>
              </p:ext>
            </p:extLst>
          </p:nvPr>
        </p:nvGraphicFramePr>
        <p:xfrm>
          <a:off x="5755779" y="4028242"/>
          <a:ext cx="581251" cy="44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r:id="rId6" imgW="253890" imgH="393529" progId="Equation.3">
                  <p:embed/>
                </p:oleObj>
              </mc:Choice>
              <mc:Fallback>
                <p:oleObj r:id="rId6" imgW="253890" imgH="393529" progId="Equation.3">
                  <p:embed/>
                  <p:pic>
                    <p:nvPicPr>
                      <p:cNvPr id="7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779" y="4028242"/>
                        <a:ext cx="581251" cy="444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44899"/>
              </p:ext>
            </p:extLst>
          </p:nvPr>
        </p:nvGraphicFramePr>
        <p:xfrm>
          <a:off x="7931075" y="4093370"/>
          <a:ext cx="728387" cy="21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r:id="rId8" imgW="672808" imgH="203112" progId="Equation.3">
                  <p:embed/>
                </p:oleObj>
              </mc:Choice>
              <mc:Fallback>
                <p:oleObj r:id="rId8" imgW="672808" imgH="203112" progId="Equation.3">
                  <p:embed/>
                  <p:pic>
                    <p:nvPicPr>
                      <p:cNvPr id="18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075" y="4093370"/>
                        <a:ext cx="728387" cy="21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365353" y="4568779"/>
            <a:ext cx="8943217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hu-HU" altLang="hu-H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 periódusidő (T) az időtartam, amíg a rezgő test először kerül újra ugyanabba az állapotba, </a:t>
            </a:r>
          </a:p>
          <a:p>
            <a:pPr algn="just" defTabSz="685800" eaLnBrk="0" hangingPunct="0"/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amelyben a periódus elején volt.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 egységnyi idő alatti ismétlődések, periódusok száma a </a:t>
            </a:r>
            <a:r>
              <a:rPr kumimoji="0" lang="hu-HU" alt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frekvencia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 1[s] alatti rezgések száma: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54272"/>
              </p:ext>
            </p:extLst>
          </p:nvPr>
        </p:nvGraphicFramePr>
        <p:xfrm>
          <a:off x="3854522" y="5407070"/>
          <a:ext cx="1183808" cy="56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gyenlet" r:id="rId10" imgW="685800" imgH="393700" progId="Equation.3">
                  <p:embed/>
                </p:oleObj>
              </mc:Choice>
              <mc:Fallback>
                <p:oleObj name="Egyenlet" r:id="rId10" imgW="685800" imgH="393700" progId="Equation.3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522" y="5407070"/>
                        <a:ext cx="1183808" cy="5600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églalap 20"/>
          <p:cNvSpPr/>
          <p:nvPr/>
        </p:nvSpPr>
        <p:spPr>
          <a:xfrm>
            <a:off x="5038330" y="5552984"/>
            <a:ext cx="5554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500" dirty="0">
                <a:ea typeface="Times New Roman" panose="02020603050405020304" pitchFamily="18" charset="0"/>
              </a:rPr>
              <a:t>[Hz] </a:t>
            </a:r>
            <a:endParaRPr lang="en-US" sz="15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86035" y="6415099"/>
            <a:ext cx="28745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https://auditoryneuroscience.com/acoustics/simple_harmonic_motion</a:t>
            </a:r>
          </a:p>
        </p:txBody>
      </p:sp>
      <p:sp>
        <p:nvSpPr>
          <p:cNvPr id="8" name="Téglalap 7"/>
          <p:cNvSpPr/>
          <p:nvPr/>
        </p:nvSpPr>
        <p:spPr>
          <a:xfrm>
            <a:off x="4123930" y="5458793"/>
            <a:ext cx="448070" cy="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3000" y="1372082"/>
            <a:ext cx="687376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/>
              <a:t>Összetett rezgések</a:t>
            </a:r>
          </a:p>
          <a:p>
            <a:endParaRPr lang="hu-HU" sz="2100" b="1" dirty="0"/>
          </a:p>
          <a:p>
            <a:endParaRPr lang="hu-HU" sz="2100" b="1" dirty="0"/>
          </a:p>
          <a:p>
            <a:r>
              <a:rPr lang="hu-HU" sz="1500" dirty="0">
                <a:solidFill>
                  <a:srgbClr val="FF0000"/>
                </a:solidFill>
              </a:rPr>
              <a:t>Természetben előforduló rezgések összetett rezgések</a:t>
            </a:r>
            <a:r>
              <a:rPr lang="hu-HU" sz="1500" dirty="0"/>
              <a:t>! </a:t>
            </a:r>
          </a:p>
          <a:p>
            <a:r>
              <a:rPr lang="hu-HU" sz="1500" dirty="0"/>
              <a:t>Több egymástól különböző rezgőmozgást  az anyagi részecskék nem végezhetnek egyidőben.</a:t>
            </a:r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r>
              <a:rPr lang="hu-HU" sz="1500" dirty="0"/>
              <a:t>Lineáris szuperpozíció elve: </a:t>
            </a:r>
            <a:r>
              <a:rPr lang="hu-HU" sz="1500" dirty="0">
                <a:solidFill>
                  <a:srgbClr val="FF0000"/>
                </a:solidFill>
              </a:rPr>
              <a:t>egyazon pontra ható rezgések egyszerűen összeadódnak.</a:t>
            </a:r>
            <a:endParaRPr lang="hu-HU" sz="1500" b="1" dirty="0">
              <a:solidFill>
                <a:srgbClr val="FF0000"/>
              </a:solidFill>
            </a:endParaRPr>
          </a:p>
          <a:p>
            <a:endParaRPr lang="hu-HU" b="1" dirty="0" smtClean="0"/>
          </a:p>
          <a:p>
            <a:endParaRPr lang="hu-HU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7B78-15D3-4803-9F20-F402E5AEF91F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4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116632"/>
            <a:ext cx="8001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/>
              <a:t>Összetett rezgés</a:t>
            </a:r>
          </a:p>
          <a:p>
            <a:endParaRPr lang="hu-HU" b="1" dirty="0" smtClean="0"/>
          </a:p>
          <a:p>
            <a:endParaRPr lang="hu-HU" b="1" dirty="0"/>
          </a:p>
          <a:p>
            <a:r>
              <a:rPr lang="hu-HU" sz="2000" b="1" dirty="0" smtClean="0"/>
              <a:t>Párhuzamos </a:t>
            </a:r>
            <a:r>
              <a:rPr lang="hu-HU" sz="2000" b="1" dirty="0"/>
              <a:t>rezgések </a:t>
            </a:r>
            <a:r>
              <a:rPr lang="hu-HU" sz="2000" b="1" dirty="0" smtClean="0"/>
              <a:t>összetétele</a:t>
            </a:r>
          </a:p>
          <a:p>
            <a:endParaRPr lang="hu-HU" sz="2000" dirty="0"/>
          </a:p>
          <a:p>
            <a:r>
              <a:rPr lang="hu-HU" dirty="0"/>
              <a:t>A tiszta szinuszos rezgések párhuzamos összetételéből egyszerű és összetett, </a:t>
            </a:r>
          </a:p>
          <a:p>
            <a:r>
              <a:rPr lang="hu-HU" dirty="0"/>
              <a:t>azaz nem tiszta szinuszos periódusos rezgések, vagy ezeknek különleges esetei </a:t>
            </a:r>
          </a:p>
          <a:p>
            <a:r>
              <a:rPr lang="hu-HU" dirty="0"/>
              <a:t>származhatnak.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Ekkor </a:t>
            </a:r>
            <a:r>
              <a:rPr lang="hu-HU" dirty="0"/>
              <a:t>az összetétel elve szerint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95288" y="2852738"/>
          <a:ext cx="20891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gyenlet" r:id="rId3" imgW="1371600" imgH="457200" progId="Equation.3">
                  <p:embed/>
                </p:oleObj>
              </mc:Choice>
              <mc:Fallback>
                <p:oleObj name="Egyenlet" r:id="rId3" imgW="1371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52738"/>
                        <a:ext cx="208915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01406"/>
              </p:ext>
            </p:extLst>
          </p:nvPr>
        </p:nvGraphicFramePr>
        <p:xfrm>
          <a:off x="395288" y="4293096"/>
          <a:ext cx="10842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gyenlet" r:id="rId5" imgW="723586" imgH="215806" progId="Equation.3">
                  <p:embed/>
                </p:oleObj>
              </mc:Choice>
              <mc:Fallback>
                <p:oleObj name="Egyenlet" r:id="rId5" imgW="723586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3096"/>
                        <a:ext cx="1084262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7B78-15D3-4803-9F20-F402E5AEF91F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171450" y="1299133"/>
            <a:ext cx="74004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A).Ha a résztvevő </a:t>
            </a:r>
            <a:r>
              <a:rPr lang="hu-HU" b="1" dirty="0"/>
              <a:t>rezgésszámok azonosak</a:t>
            </a:r>
            <a:r>
              <a:rPr lang="hu-HU" dirty="0"/>
              <a:t>, a rezgések a kezdőfázistól  és az </a:t>
            </a:r>
          </a:p>
          <a:p>
            <a:r>
              <a:rPr lang="hu-HU" dirty="0"/>
              <a:t>amplitúdótól függően erősítik, gyengítik vagy teljesen kioltják egymást. </a:t>
            </a:r>
          </a:p>
          <a:p>
            <a:endParaRPr lang="hu-HU" dirty="0" smtClean="0"/>
          </a:p>
          <a:p>
            <a:r>
              <a:rPr lang="hu-HU" dirty="0" smtClean="0"/>
              <a:t>Legyen </a:t>
            </a:r>
            <a:r>
              <a:rPr lang="hu-HU" dirty="0"/>
              <a:t>az egyik kezdőfázis zérus, ekkor az </a:t>
            </a:r>
            <a:r>
              <a:rPr lang="hu-HU" dirty="0" smtClean="0"/>
              <a:t>összeg:</a:t>
            </a:r>
            <a:endParaRPr lang="hu-HU" dirty="0"/>
          </a:p>
          <a:p>
            <a:endParaRPr lang="hu-HU" dirty="0"/>
          </a:p>
          <a:p>
            <a:r>
              <a:rPr lang="hu-HU" dirty="0"/>
              <a:t>					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Tehát a különböző fázistalálkozások </a:t>
            </a:r>
            <a:r>
              <a:rPr lang="hu-HU" dirty="0" smtClean="0"/>
              <a:t>alkalmával: </a:t>
            </a:r>
            <a:endParaRPr lang="hu-HU" dirty="0"/>
          </a:p>
          <a:p>
            <a:r>
              <a:rPr lang="hu-HU" dirty="0"/>
              <a:t>		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</a:p>
          <a:p>
            <a:r>
              <a:rPr lang="hu-HU" dirty="0"/>
              <a:t>		</a:t>
            </a:r>
          </a:p>
          <a:p>
            <a:endParaRPr lang="hu-HU" dirty="0"/>
          </a:p>
          <a:p>
            <a:r>
              <a:rPr lang="hu-HU" dirty="0"/>
              <a:t>Ha az amplitúdók azonosak, első esetben kétszeres amplitúdójú rezgést, </a:t>
            </a:r>
          </a:p>
          <a:p>
            <a:r>
              <a:rPr lang="hu-HU" dirty="0"/>
              <a:t>Utolsó esetben pedig teljes a kioltást kapunk.</a:t>
            </a:r>
          </a:p>
          <a:p>
            <a:endParaRPr lang="hu-HU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21912"/>
              </p:ext>
            </p:extLst>
          </p:nvPr>
        </p:nvGraphicFramePr>
        <p:xfrm>
          <a:off x="364267" y="2725504"/>
          <a:ext cx="4608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" name="Egyenlet" r:id="rId3" imgW="2717800" imgH="228600" progId="Equation.3">
                  <p:embed/>
                </p:oleObj>
              </mc:Choice>
              <mc:Fallback>
                <p:oleObj name="Egyenlet" r:id="rId3" imgW="2717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2725504"/>
                        <a:ext cx="46085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66291"/>
              </p:ext>
            </p:extLst>
          </p:nvPr>
        </p:nvGraphicFramePr>
        <p:xfrm>
          <a:off x="364267" y="4089049"/>
          <a:ext cx="720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4" name="Egyenlet" r:id="rId5" imgW="418918" imgH="203112" progId="Equation.3">
                  <p:embed/>
                </p:oleObj>
              </mc:Choice>
              <mc:Fallback>
                <p:oleObj name="Egyenlet" r:id="rId5" imgW="418918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4089049"/>
                        <a:ext cx="7207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85062"/>
              </p:ext>
            </p:extLst>
          </p:nvPr>
        </p:nvGraphicFramePr>
        <p:xfrm>
          <a:off x="2193559" y="4040271"/>
          <a:ext cx="2447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" name="Egyenlet" r:id="rId7" imgW="1346200" imgH="228600" progId="Equation.3">
                  <p:embed/>
                </p:oleObj>
              </mc:Choice>
              <mc:Fallback>
                <p:oleObj name="Egyenlet" r:id="rId7" imgW="1346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559" y="4040271"/>
                        <a:ext cx="2447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4143"/>
              </p:ext>
            </p:extLst>
          </p:nvPr>
        </p:nvGraphicFramePr>
        <p:xfrm>
          <a:off x="364267" y="4457921"/>
          <a:ext cx="10810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" name="Egyenlet" r:id="rId9" imgW="609336" imgH="203112" progId="Equation.3">
                  <p:embed/>
                </p:oleObj>
              </mc:Choice>
              <mc:Fallback>
                <p:oleObj name="Egyenlet" r:id="rId9" imgW="60933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4457921"/>
                        <a:ext cx="10810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25533"/>
              </p:ext>
            </p:extLst>
          </p:nvPr>
        </p:nvGraphicFramePr>
        <p:xfrm>
          <a:off x="2165699" y="4430933"/>
          <a:ext cx="2879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" name="Egyenlet" r:id="rId11" imgW="1612900" imgH="228600" progId="Equation.3">
                  <p:embed/>
                </p:oleObj>
              </mc:Choice>
              <mc:Fallback>
                <p:oleObj name="Egyenlet" r:id="rId11" imgW="16129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699" y="4430933"/>
                        <a:ext cx="28797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40117"/>
              </p:ext>
            </p:extLst>
          </p:nvPr>
        </p:nvGraphicFramePr>
        <p:xfrm>
          <a:off x="364267" y="4963875"/>
          <a:ext cx="865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" name="Egyenlet" r:id="rId13" imgW="431613" imgH="165028" progId="Equation.3">
                  <p:embed/>
                </p:oleObj>
              </mc:Choice>
              <mc:Fallback>
                <p:oleObj name="Egyenlet" r:id="rId13" imgW="431613" imgH="16502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7" y="4963875"/>
                        <a:ext cx="86518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410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924"/>
              </p:ext>
            </p:extLst>
          </p:nvPr>
        </p:nvGraphicFramePr>
        <p:xfrm>
          <a:off x="2165699" y="4863095"/>
          <a:ext cx="23764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" name="Egyenlet" r:id="rId15" imgW="1333500" imgH="228600" progId="Equation.3">
                  <p:embed/>
                </p:oleObj>
              </mc:Choice>
              <mc:Fallback>
                <p:oleObj name="Egyenlet" r:id="rId15" imgW="13335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699" y="4863095"/>
                        <a:ext cx="237648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9553C-FCF8-4ACF-89D0-773A4C1B355E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06232" y="524785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Párhuzamos rezgések összetétele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887538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476250" y="753269"/>
            <a:ext cx="79819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B</a:t>
            </a:r>
            <a:r>
              <a:rPr lang="hu-HU" b="1" dirty="0"/>
              <a:t>).Kevéssel különböző rezgésszámú rezgések</a:t>
            </a:r>
            <a:r>
              <a:rPr lang="hu-HU" dirty="0"/>
              <a:t> összetétele lebegést eredményez. </a:t>
            </a:r>
          </a:p>
          <a:p>
            <a:r>
              <a:rPr lang="hu-HU" dirty="0"/>
              <a:t>A matematikai tárgyalás egyszerűsítésére indítsuk a rezgéseket </a:t>
            </a:r>
            <a:r>
              <a:rPr lang="hu-HU" b="1" dirty="0"/>
              <a:t>zérus kezdőfázissal</a:t>
            </a:r>
            <a:r>
              <a:rPr lang="hu-HU" dirty="0"/>
              <a:t>. </a:t>
            </a:r>
          </a:p>
          <a:p>
            <a:r>
              <a:rPr lang="hu-HU" dirty="0"/>
              <a:t>A két alaprezgés összeadása egyszerű fogással valósítható meg: </a:t>
            </a:r>
          </a:p>
          <a:p>
            <a:endParaRPr lang="hu-HU" dirty="0"/>
          </a:p>
          <a:p>
            <a:r>
              <a:rPr lang="hu-HU" dirty="0"/>
              <a:t>			 hozzáadásával és kivonásával.</a:t>
            </a:r>
          </a:p>
          <a:p>
            <a:endParaRPr lang="hu-HU" dirty="0"/>
          </a:p>
          <a:p>
            <a:r>
              <a:rPr lang="hu-HU" dirty="0"/>
              <a:t> Rendezés után amiből egyszerű trigonometrikus átalakítással</a:t>
            </a:r>
          </a:p>
          <a:p>
            <a:r>
              <a:rPr lang="hu-HU" dirty="0"/>
              <a:t>		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</a:p>
          <a:p>
            <a:r>
              <a:rPr lang="hu-HU" dirty="0"/>
              <a:t>Ha a két alaprezgés azonos amplitúdójú, tisztább képet kapunk. Ekkor</a:t>
            </a:r>
          </a:p>
          <a:p>
            <a:r>
              <a:rPr lang="hu-HU" dirty="0"/>
              <a:t>			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		</a:t>
            </a:r>
          </a:p>
          <a:p>
            <a:r>
              <a:rPr lang="hu-HU" dirty="0"/>
              <a:t>vagyis az eredeti rezgések frekvencia-középértékével rezgő                 frekvenciával</a:t>
            </a:r>
          </a:p>
          <a:p>
            <a:r>
              <a:rPr lang="hu-HU" dirty="0"/>
              <a:t> 0-tól      -</a:t>
            </a:r>
            <a:r>
              <a:rPr lang="hu-HU" dirty="0" err="1"/>
              <a:t>ig</a:t>
            </a:r>
            <a:r>
              <a:rPr lang="hu-HU" dirty="0"/>
              <a:t> változó amplitúdójú rezgés keletkezik. </a:t>
            </a:r>
          </a:p>
          <a:p>
            <a:r>
              <a:rPr lang="hu-HU" dirty="0"/>
              <a:t>Ha </a:t>
            </a:r>
            <a:r>
              <a:rPr lang="hu-HU" b="1" dirty="0"/>
              <a:t>különböző fázissal</a:t>
            </a:r>
            <a:r>
              <a:rPr lang="hu-HU" dirty="0"/>
              <a:t> tesszük össze a rezgéseket, az eredő rezgés fázisa és </a:t>
            </a:r>
          </a:p>
          <a:p>
            <a:r>
              <a:rPr lang="hu-HU" dirty="0"/>
              <a:t>frekvenciája az időben változni fog, a lebegések száma ugyanaz lesz, mint előbb. </a:t>
            </a:r>
          </a:p>
          <a:p>
            <a:r>
              <a:rPr lang="hu-HU" dirty="0"/>
              <a:t>Az ilyenfajta rezgést azért hívjuk lebegésnek, mert az amplitúdóváltozás az időben</a:t>
            </a:r>
          </a:p>
          <a:p>
            <a:r>
              <a:rPr lang="hu-HU" dirty="0"/>
              <a:t> </a:t>
            </a:r>
            <a:r>
              <a:rPr lang="hu-HU" dirty="0" err="1"/>
              <a:t>lebegésszerűen</a:t>
            </a:r>
            <a:r>
              <a:rPr lang="hu-HU" dirty="0"/>
              <a:t> történik meg.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476375" y="1582738"/>
          <a:ext cx="12239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" name="Egyenlet" r:id="rId3" imgW="660400" imgH="228600" progId="Equation.3">
                  <p:embed/>
                </p:oleObj>
              </mc:Choice>
              <mc:Fallback>
                <p:oleObj name="Egyenlet" r:id="rId3" imgW="660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82738"/>
                        <a:ext cx="12239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900113" y="2708275"/>
          <a:ext cx="55451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Egyenlet" r:id="rId5" imgW="2794000" imgH="228600" progId="Equation.3">
                  <p:embed/>
                </p:oleObj>
              </mc:Choice>
              <mc:Fallback>
                <p:oleObj name="Egyenlet" r:id="rId5" imgW="2794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55451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755650" y="4149725"/>
          <a:ext cx="61277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Egyenlet" r:id="rId7" imgW="3390900" imgH="406400" progId="Equation.3">
                  <p:embed/>
                </p:oleObj>
              </mc:Choice>
              <mc:Fallback>
                <p:oleObj name="Egyenlet" r:id="rId7" imgW="3390900" imgH="40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149725"/>
                        <a:ext cx="612775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409575"/>
            <a:ext cx="1133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000">
                <a:cs typeface="Times New Roman" pitchFamily="18" charset="0"/>
              </a:rPr>
              <a:t>	</a:t>
            </a:r>
            <a:r>
              <a:rPr lang="hu-HU" sz="1100"/>
              <a:t> </a:t>
            </a:r>
            <a:endParaRPr lang="hu-HU" sz="2400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5940425" y="5013325"/>
          <a:ext cx="936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Egyenlet" r:id="rId9" imgW="787058" imgH="215806" progId="Equation.3">
                  <p:embed/>
                </p:oleObj>
              </mc:Choice>
              <mc:Fallback>
                <p:oleObj name="Egyenlet" r:id="rId9" imgW="787058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013325"/>
                        <a:ext cx="936625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5126" name="Object 15"/>
          <p:cNvGraphicFramePr>
            <a:graphicFrameLocks noChangeAspect="1"/>
          </p:cNvGraphicFramePr>
          <p:nvPr/>
        </p:nvGraphicFramePr>
        <p:xfrm>
          <a:off x="1042988" y="5300663"/>
          <a:ext cx="360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Egyenlet" r:id="rId11" imgW="266584" imgH="228501" progId="Equation.3">
                  <p:embed/>
                </p:oleObj>
              </mc:Choice>
              <mc:Fallback>
                <p:oleObj name="Egyenlet" r:id="rId11" imgW="266584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300663"/>
                        <a:ext cx="3603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08D75-8751-4E9D-9638-9D43A814CCE1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52168" y="246747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Párhuzamos rezgések összetétele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7" descr="6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67260"/>
            <a:ext cx="6670462" cy="53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FBB6-9E2D-4169-A6F0-F7C6C3B0E3C6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67544" y="266931"/>
            <a:ext cx="841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Párhuzamos rezgések </a:t>
            </a:r>
            <a:r>
              <a:rPr lang="hu-HU" b="1" dirty="0" smtClean="0"/>
              <a:t>összetétele</a:t>
            </a:r>
          </a:p>
          <a:p>
            <a:endParaRPr lang="hu-HU" b="1" dirty="0"/>
          </a:p>
          <a:p>
            <a:r>
              <a:rPr lang="hu-HU" dirty="0" smtClean="0"/>
              <a:t>A tiszta szinuszos rezgések párhuzamos összetételéből egyszerű és összetett, </a:t>
            </a:r>
            <a:r>
              <a:rPr lang="hu-HU" dirty="0" err="1" smtClean="0"/>
              <a:t>periódikus</a:t>
            </a:r>
            <a:r>
              <a:rPr lang="hu-HU" dirty="0" smtClean="0"/>
              <a:t> rezgések keletkeznek.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628650" y="1268760"/>
            <a:ext cx="8515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C).Legyen most az összetevő rezgések </a:t>
            </a:r>
            <a:r>
              <a:rPr lang="hu-HU" b="1" dirty="0"/>
              <a:t>frekvenciájának hányadosa egész szám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Az összetétel ismét periódusos rezgést eredményez, melynek frekvenciája </a:t>
            </a:r>
          </a:p>
          <a:p>
            <a:r>
              <a:rPr lang="hu-HU" dirty="0"/>
              <a:t>megegyezik az összetételben szereplő legkisebb frekvenciával,</a:t>
            </a:r>
          </a:p>
          <a:p>
            <a:endParaRPr lang="hu-HU" dirty="0"/>
          </a:p>
          <a:p>
            <a:r>
              <a:rPr lang="hu-HU" dirty="0"/>
              <a:t>alakja azonban nem szinuszos, hanem erősen függ az összetevődő rezgések kezdőfázisától.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Az összetett periódusos rezgéseket FOURIER-féle rezgéseknek is hívják, mert ezek </a:t>
            </a:r>
          </a:p>
          <a:p>
            <a:r>
              <a:rPr lang="hu-HU" dirty="0"/>
              <a:t>a későbbiek szerint FOURIER-sorba fejthetők. </a:t>
            </a:r>
          </a:p>
          <a:p>
            <a:endParaRPr lang="hu-HU" dirty="0"/>
          </a:p>
          <a:p>
            <a:r>
              <a:rPr lang="hu-HU" dirty="0"/>
              <a:t>Szélsőséges esetben az összetételt úgy választhatjuk meg, hogy az </a:t>
            </a:r>
          </a:p>
          <a:p>
            <a:r>
              <a:rPr lang="hu-HU" dirty="0"/>
              <a:t>eredő rezgésalak egészen impulzusjellegűvé válik.</a:t>
            </a:r>
          </a:p>
          <a:p>
            <a:endParaRPr lang="hu-HU" dirty="0"/>
          </a:p>
          <a:p>
            <a:r>
              <a:rPr lang="hu-HU" dirty="0"/>
              <a:t>Ha </a:t>
            </a:r>
            <a:r>
              <a:rPr lang="hu-HU" b="1" dirty="0"/>
              <a:t>a részrezgések rezgésszámának hányadosa nem egész szám</a:t>
            </a:r>
            <a:r>
              <a:rPr lang="hu-HU" dirty="0"/>
              <a:t>, hanem tört, </a:t>
            </a:r>
          </a:p>
          <a:p>
            <a:r>
              <a:rPr lang="hu-HU" dirty="0"/>
              <a:t>az összetett rezgés periódusa meghosszabbodik, míg ha a hányados alakja igen bonyolult,</a:t>
            </a:r>
          </a:p>
          <a:p>
            <a:r>
              <a:rPr lang="hu-HU" b="1" dirty="0"/>
              <a:t>a periodicitás teljesen </a:t>
            </a:r>
            <a:r>
              <a:rPr lang="hu-HU" b="1" dirty="0" err="1"/>
              <a:t>elveszhet</a:t>
            </a:r>
            <a:r>
              <a:rPr lang="hu-HU" dirty="0"/>
              <a:t>. </a:t>
            </a:r>
          </a:p>
          <a:p>
            <a:r>
              <a:rPr lang="hu-HU" dirty="0"/>
              <a:t>Ha azonban a rezgésszámok aránya igen nagy, az alaprezgés periódusa ismét kitűnik, </a:t>
            </a:r>
          </a:p>
          <a:p>
            <a:r>
              <a:rPr lang="hu-HU" dirty="0"/>
              <a:t>mert a nagy szaporaságú összetevő alig észrevehetően módosítja a periódushatárt 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40D0E-7DDB-407C-9058-A14F359A906F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28650" y="4046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Párhuzamos rezgések </a:t>
            </a:r>
            <a:r>
              <a:rPr lang="hu-HU" b="1" dirty="0" smtClean="0"/>
              <a:t>összetétele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FBB6-9E2D-4169-A6F0-F7C6C3B0E3C6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pic>
        <p:nvPicPr>
          <p:cNvPr id="1026" name="Kép 41" descr="08_frekösszead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522" y="2178970"/>
            <a:ext cx="62397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87776" y="4620838"/>
            <a:ext cx="8623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/>
              <a:t>Ugyanazon komponensekből,  de más fázis értékekkel összerakott jel </a:t>
            </a:r>
            <a:r>
              <a:rPr lang="hu-HU" sz="1500" b="1" dirty="0">
                <a:solidFill>
                  <a:srgbClr val="FF0000"/>
                </a:solidFill>
              </a:rPr>
              <a:t>végső rezgésformája különböző</a:t>
            </a:r>
            <a:r>
              <a:rPr lang="hu-HU" sz="1500" dirty="0"/>
              <a:t>. </a:t>
            </a:r>
          </a:p>
          <a:p>
            <a:r>
              <a:rPr lang="hu-HU" sz="1500" b="1" dirty="0">
                <a:solidFill>
                  <a:srgbClr val="FF0000"/>
                </a:solidFill>
              </a:rPr>
              <a:t>A hallási rendszerünk azonban ezt ugyanolyan színezetű hangnak érzékeli!!!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87776" y="1163369"/>
            <a:ext cx="781376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cs typeface="Times New Roman" pitchFamily="18" charset="0"/>
              </a:rPr>
              <a:t>g,h,i</a:t>
            </a:r>
            <a:r>
              <a:rPr lang="hu-HU" dirty="0">
                <a:cs typeface="Times New Roman" pitchFamily="18" charset="0"/>
              </a:rPr>
              <a:t> példa:  azonos frekvenciájú, különböző fázisban találkozó </a:t>
            </a:r>
            <a:r>
              <a:rPr lang="hu-HU" dirty="0"/>
              <a:t>tiszta szinuszos rezgések párhuzamos összetételére </a:t>
            </a:r>
          </a:p>
          <a:p>
            <a:endParaRPr lang="hu-H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2476" y="2678167"/>
            <a:ext cx="1018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Összetevők:</a:t>
            </a:r>
            <a:endParaRPr lang="en-US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5538" y="3576802"/>
            <a:ext cx="6440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Eredő:</a:t>
            </a:r>
            <a:endParaRPr lang="en-US" sz="1350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1016876" y="2599340"/>
            <a:ext cx="252249" cy="14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959490" y="2827941"/>
            <a:ext cx="3217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945301" y="2920247"/>
            <a:ext cx="335911" cy="21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857988" y="3715301"/>
            <a:ext cx="285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87777" y="5158518"/>
            <a:ext cx="77170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Eredő jel:     - </a:t>
            </a:r>
            <a:r>
              <a:rPr lang="hu-HU" sz="1350" dirty="0" err="1"/>
              <a:t>periódikus</a:t>
            </a:r>
            <a:r>
              <a:rPr lang="hu-HU" sz="1350" dirty="0"/>
              <a:t>, </a:t>
            </a:r>
            <a:r>
              <a:rPr lang="hu-HU" sz="1350" dirty="0" err="1"/>
              <a:t>T</a:t>
            </a:r>
            <a:r>
              <a:rPr lang="hu-HU" sz="1050" dirty="0" err="1"/>
              <a:t>o</a:t>
            </a:r>
            <a:r>
              <a:rPr lang="hu-HU" sz="1350" dirty="0"/>
              <a:t> alapperiódussal</a:t>
            </a:r>
            <a:endParaRPr lang="en-US" sz="1350" dirty="0"/>
          </a:p>
          <a:p>
            <a:r>
              <a:rPr lang="hu-HU" sz="1350" dirty="0"/>
              <a:t>	    - alapfrekvenciája  </a:t>
            </a:r>
            <a:r>
              <a:rPr lang="hu-HU" sz="1350" dirty="0" err="1"/>
              <a:t>f</a:t>
            </a:r>
            <a:r>
              <a:rPr lang="hu-HU" sz="1050" dirty="0" err="1"/>
              <a:t>o</a:t>
            </a:r>
            <a:r>
              <a:rPr lang="hu-HU" sz="1350" dirty="0"/>
              <a:t>=1/</a:t>
            </a:r>
            <a:r>
              <a:rPr lang="hu-HU" sz="1350" dirty="0" err="1"/>
              <a:t>T</a:t>
            </a:r>
            <a:r>
              <a:rPr lang="hu-HU" sz="1050" dirty="0" err="1"/>
              <a:t>o</a:t>
            </a:r>
            <a:r>
              <a:rPr lang="hu-HU" sz="1050" dirty="0"/>
              <a:t>  </a:t>
            </a:r>
            <a:r>
              <a:rPr lang="hu-HU" sz="1350" dirty="0"/>
              <a:t>megegyezik a legalacsonyabb szinuszos összetevő frekvenciájával</a:t>
            </a:r>
          </a:p>
          <a:p>
            <a:r>
              <a:rPr lang="hu-HU" sz="1350" dirty="0"/>
              <a:t>                      - rezgésforma a fáziseltolódás mértékétől függ</a:t>
            </a:r>
            <a:endParaRPr lang="en-US" sz="135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1978573" y="3970940"/>
            <a:ext cx="457200" cy="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032439" y="3780582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err="1"/>
              <a:t>T</a:t>
            </a:r>
            <a:r>
              <a:rPr lang="hu-HU" sz="900" dirty="0" err="1"/>
              <a:t>o</a:t>
            </a:r>
            <a:endParaRPr lang="en-US" sz="9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978573" y="3087081"/>
            <a:ext cx="45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err="1"/>
              <a:t>T</a:t>
            </a:r>
            <a:r>
              <a:rPr lang="hu-HU" sz="900" dirty="0" err="1"/>
              <a:t>o</a:t>
            </a:r>
            <a:endParaRPr lang="en-US" sz="900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1967348" y="3327767"/>
            <a:ext cx="457200" cy="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2316411" y="2105560"/>
            <a:ext cx="5235095" cy="27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zövegdoboz 12"/>
          <p:cNvSpPr txBox="1"/>
          <p:nvPr/>
        </p:nvSpPr>
        <p:spPr>
          <a:xfrm>
            <a:off x="602296" y="293468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Párhuzamos rezgések összetétele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67544" y="1921679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dirty="0" smtClean="0">
                <a:ea typeface="Times New Roman" panose="02020603050405020304" pitchFamily="18" charset="0"/>
              </a:rPr>
              <a:t>Összetett </a:t>
            </a:r>
            <a:r>
              <a:rPr lang="hu-HU" sz="2000" dirty="0">
                <a:ea typeface="Times New Roman" panose="02020603050405020304" pitchFamily="18" charset="0"/>
              </a:rPr>
              <a:t>rezgéseket </a:t>
            </a: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érzékelünk</a:t>
            </a:r>
            <a:r>
              <a:rPr lang="hu-HU" sz="2000" dirty="0">
                <a:ea typeface="Times New Roman" panose="02020603050405020304" pitchFamily="18" charset="0"/>
              </a:rPr>
              <a:t> a fülünkkel, és összetett rezgéseket veszünk fel mikrofonokkal hangfelvételkor.</a:t>
            </a:r>
          </a:p>
          <a:p>
            <a:pPr algn="just">
              <a:spcAft>
                <a:spcPts val="0"/>
              </a:spcAft>
            </a:pPr>
            <a:r>
              <a:rPr lang="hu-HU" sz="2000" dirty="0">
                <a:ea typeface="Times New Roman" panose="02020603050405020304" pitchFamily="18" charset="0"/>
              </a:rPr>
              <a:t> 	Igen gyakran szeretnénk tudni, hogy ezek az összetett rezgések milyen harmonikusfrekvencia komponensekből állnak. </a:t>
            </a:r>
            <a:endParaRPr lang="hu-H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sz="2000" b="1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2000" b="1" dirty="0" smtClean="0">
                <a:ea typeface="Times New Roman" panose="02020603050405020304" pitchFamily="18" charset="0"/>
              </a:rPr>
              <a:t>Azt </a:t>
            </a:r>
            <a:r>
              <a:rPr lang="hu-HU" sz="2000" b="1" dirty="0">
                <a:ea typeface="Times New Roman" panose="02020603050405020304" pitchFamily="18" charset="0"/>
              </a:rPr>
              <a:t>a folyamatot, amikor egy összetett rezgést (akár periodikus, akár nem) frekvenciakomponenseire bontjuk, frekvenciaelemzésnek nevezzük. </a:t>
            </a:r>
            <a:endParaRPr lang="hu-HU" sz="2000" b="1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dirty="0" smtClean="0"/>
          </a:p>
          <a:p>
            <a:pPr algn="just">
              <a:spcAft>
                <a:spcPts val="0"/>
              </a:spcAft>
            </a:pPr>
            <a:endParaRPr lang="hu-HU" dirty="0"/>
          </a:p>
          <a:p>
            <a:pPr algn="just">
              <a:spcAft>
                <a:spcPts val="0"/>
              </a:spcAft>
            </a:pPr>
            <a:endParaRPr lang="hu-HU" dirty="0" smtClean="0"/>
          </a:p>
          <a:p>
            <a:pPr algn="just">
              <a:spcAft>
                <a:spcPts val="0"/>
              </a:spcAft>
            </a:pPr>
            <a:r>
              <a:rPr lang="hu-HU" dirty="0" smtClean="0"/>
              <a:t>Fourier</a:t>
            </a:r>
            <a:r>
              <a:rPr lang="hu-HU" dirty="0"/>
              <a:t>, francia matematikus a 19. század elején kimutatta, hogy lineáris rendszerekben bármely összetett rezgés, amely egyértelműen leírható időfüggvényével, felbontható különböző frekvenciájú, amplitúdójú és fázisú harmonikus komponenseire. </a:t>
            </a:r>
            <a:endParaRPr lang="hu-HU" sz="2000" b="1" dirty="0">
              <a:ea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456090"/>
            <a:ext cx="517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Összetett rezgések frekvenciaelemzése</a:t>
            </a:r>
            <a:endParaRPr lang="en-US" sz="2400" b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635896" y="1196752"/>
            <a:ext cx="810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587646" y="971437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cs typeface="Times New Roman" pitchFamily="18" charset="0"/>
              </a:rPr>
              <a:t>frekvenciakomponensekre bontás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4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79512" y="765175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/>
              <a:t>A beszéd       ---     akusztikus gondolatátvitel,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ami a beszédkommunikáció körfolyamatában</a:t>
            </a:r>
          </a:p>
          <a:p>
            <a:r>
              <a:rPr lang="hu-HU" sz="2400" dirty="0"/>
              <a:t> (természetes beszédláncban) működik.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3200" dirty="0">
                <a:solidFill>
                  <a:srgbClr val="FF0000"/>
                </a:solidFill>
              </a:rPr>
              <a:t>A hangképzéskor keletkezett mechanikai rezgések a hangtérben </a:t>
            </a:r>
            <a:r>
              <a:rPr lang="hu-HU" sz="3200" dirty="0" smtClean="0">
                <a:solidFill>
                  <a:srgbClr val="FF0000"/>
                </a:solidFill>
              </a:rPr>
              <a:t>terjednek, és jutnak el a hallgató füléhez.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AEDF-E456-4650-8ADA-7A1C8ADE88C3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0" y="4509120"/>
            <a:ext cx="40324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/>
              <a:t>frekvenciakomponensek:</a:t>
            </a:r>
            <a:endParaRPr lang="hu-HU" dirty="0"/>
          </a:p>
          <a:p>
            <a:r>
              <a:rPr lang="hu-HU" dirty="0" smtClean="0"/>
              <a:t>100Hz az alaphang </a:t>
            </a:r>
          </a:p>
          <a:p>
            <a:r>
              <a:rPr lang="hu-HU" dirty="0" smtClean="0"/>
              <a:t>200, 300 Hz a felhangok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75779" name="Picture 5" descr="05_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49688"/>
            <a:ext cx="439261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95EB-6E40-4C8F-8DB5-122A0AEA2D0C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9512" y="26064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	   					                            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frekvenciakomponensekre bontás </a:t>
            </a:r>
          </a:p>
          <a:p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211960" y="980728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41" descr="08_frekösszeadá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270" y="1412776"/>
            <a:ext cx="64477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0" y="3068960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Összetett </a:t>
            </a:r>
            <a:r>
              <a:rPr lang="hu-HU" sz="1600" b="1" dirty="0" err="1" smtClean="0">
                <a:latin typeface="Times New Roman" pitchFamily="18" charset="0"/>
                <a:cs typeface="Times New Roman" pitchFamily="18" charset="0"/>
              </a:rPr>
              <a:t>periódikus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rezgések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2771800" y="2924944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2915816" y="3077344"/>
            <a:ext cx="3104728" cy="20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2843808" y="2996952"/>
            <a:ext cx="54726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139735" y="908720"/>
            <a:ext cx="9017661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/>
              <a:t>A periodikus  rezgéseknél </a:t>
            </a:r>
            <a:r>
              <a:rPr lang="hu-HU" dirty="0"/>
              <a:t>az összetett rezgésnek van </a:t>
            </a:r>
            <a:r>
              <a:rPr lang="hu-HU" b="1" dirty="0"/>
              <a:t>egy alap ismétlési periódusa</a:t>
            </a:r>
            <a:r>
              <a:rPr lang="hu-HU" dirty="0"/>
              <a:t>, amely </a:t>
            </a:r>
          </a:p>
          <a:p>
            <a:r>
              <a:rPr lang="hu-HU" dirty="0"/>
              <a:t>az összetett hangot felépítő összes összetevő közül a legmélyebb </a:t>
            </a:r>
            <a:r>
              <a:rPr lang="hu-HU" dirty="0" err="1"/>
              <a:t>frekvenciaösszetevö</a:t>
            </a:r>
            <a:r>
              <a:rPr lang="hu-HU" dirty="0"/>
              <a:t>,  </a:t>
            </a:r>
          </a:p>
          <a:p>
            <a:r>
              <a:rPr lang="hu-HU" dirty="0"/>
              <a:t>és amely meghatározza a komplex hang frekvencia komponenseit. </a:t>
            </a:r>
          </a:p>
          <a:p>
            <a:endParaRPr lang="hu-HU" dirty="0"/>
          </a:p>
          <a:p>
            <a:r>
              <a:rPr lang="hu-HU" dirty="0"/>
              <a:t>Ezt a legmélyebb hangot  </a:t>
            </a:r>
            <a:r>
              <a:rPr lang="hu-HU" b="1" dirty="0"/>
              <a:t>alaphangnak </a:t>
            </a:r>
            <a:r>
              <a:rPr lang="hu-HU" dirty="0"/>
              <a:t>(</a:t>
            </a:r>
            <a:r>
              <a:rPr lang="hu-HU" dirty="0" err="1"/>
              <a:t>fo</a:t>
            </a:r>
            <a:r>
              <a:rPr lang="hu-HU" dirty="0"/>
              <a:t>) nevezzük. </a:t>
            </a:r>
          </a:p>
          <a:p>
            <a:endParaRPr lang="hu-HU" dirty="0"/>
          </a:p>
          <a:p>
            <a:r>
              <a:rPr lang="hu-HU" dirty="0"/>
              <a:t>A komplex hang többi összetevőjét  </a:t>
            </a:r>
            <a:r>
              <a:rPr lang="hu-HU" b="1" dirty="0"/>
              <a:t>felhangoknak</a:t>
            </a:r>
            <a:r>
              <a:rPr lang="hu-HU" dirty="0"/>
              <a:t> (f1 f2 … </a:t>
            </a:r>
            <a:r>
              <a:rPr lang="hu-HU" dirty="0" err="1"/>
              <a:t>fn</a:t>
            </a:r>
            <a:r>
              <a:rPr lang="hu-HU" dirty="0"/>
              <a:t>) nevezzük. </a:t>
            </a:r>
          </a:p>
          <a:p>
            <a:endParaRPr lang="hu-HU" dirty="0"/>
          </a:p>
          <a:p>
            <a:r>
              <a:rPr lang="hu-HU" dirty="0"/>
              <a:t>A felhangok a legalacsonyabb frekvenciájú </a:t>
            </a:r>
            <a:r>
              <a:rPr lang="hu-HU" b="1" dirty="0"/>
              <a:t>alaphang</a:t>
            </a:r>
            <a:r>
              <a:rPr lang="hu-HU" dirty="0"/>
              <a:t> (f) </a:t>
            </a:r>
            <a:r>
              <a:rPr lang="hu-HU" dirty="0" smtClean="0"/>
              <a:t>többszörösei</a:t>
            </a:r>
            <a:r>
              <a:rPr lang="hu-HU" dirty="0"/>
              <a:t>.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korábbi összetett rezgések</a:t>
            </a:r>
          </a:p>
          <a:p>
            <a:r>
              <a:rPr lang="hu-HU" dirty="0" smtClean="0"/>
              <a:t>ábra </a:t>
            </a:r>
            <a:r>
              <a:rPr lang="hu-HU" dirty="0" err="1"/>
              <a:t>g,h,i</a:t>
            </a:r>
            <a:r>
              <a:rPr lang="hu-HU" dirty="0"/>
              <a:t> </a:t>
            </a:r>
            <a:r>
              <a:rPr lang="hu-HU" dirty="0" err="1" smtClean="0"/>
              <a:t>páldáinál</a:t>
            </a:r>
            <a:r>
              <a:rPr lang="hu-HU" dirty="0" smtClean="0"/>
              <a:t> létrejött </a:t>
            </a:r>
          </a:p>
          <a:p>
            <a:r>
              <a:rPr lang="hu-HU" dirty="0" smtClean="0"/>
              <a:t>összetett rezgések </a:t>
            </a:r>
          </a:p>
          <a:p>
            <a:r>
              <a:rPr lang="hu-HU" dirty="0" smtClean="0"/>
              <a:t>frekvenciakomponensei:</a:t>
            </a:r>
            <a:endParaRPr lang="hu-HU" dirty="0"/>
          </a:p>
          <a:p>
            <a:r>
              <a:rPr lang="hu-HU" dirty="0" smtClean="0"/>
              <a:t>100Hz az alaphang </a:t>
            </a:r>
          </a:p>
          <a:p>
            <a:r>
              <a:rPr lang="hu-HU" dirty="0" smtClean="0"/>
              <a:t>200, 300 Hz a felhangok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75779" name="Picture 5" descr="05_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849688"/>
            <a:ext cx="439261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95EB-6E40-4C8F-8DB5-122A0AEA2D0C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1268760"/>
            <a:ext cx="98650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Hangszalag rezgése, mint kvázi periodikus  rezgés</a:t>
            </a:r>
          </a:p>
          <a:p>
            <a:endParaRPr lang="hu-HU" sz="2000" b="1" dirty="0"/>
          </a:p>
          <a:p>
            <a:r>
              <a:rPr lang="hu-HU" dirty="0" smtClean="0"/>
              <a:t>van </a:t>
            </a:r>
            <a:r>
              <a:rPr lang="hu-HU" b="1" dirty="0" smtClean="0"/>
              <a:t>egy alap ismétlési periódusa</a:t>
            </a:r>
            <a:r>
              <a:rPr lang="hu-HU" dirty="0" smtClean="0"/>
              <a:t>, a legmélyebb </a:t>
            </a:r>
            <a:r>
              <a:rPr lang="hu-HU" dirty="0" err="1" smtClean="0"/>
              <a:t>frekvenciaösszetevö</a:t>
            </a:r>
            <a:r>
              <a:rPr lang="hu-HU" dirty="0" smtClean="0"/>
              <a:t>,  </a:t>
            </a:r>
          </a:p>
          <a:p>
            <a:r>
              <a:rPr lang="hu-HU" dirty="0" smtClean="0"/>
              <a:t>és amely meghatározza a magánhangzó hang frekvencia komponenseit. </a:t>
            </a:r>
          </a:p>
          <a:p>
            <a:endParaRPr lang="hu-HU" dirty="0" smtClean="0"/>
          </a:p>
          <a:p>
            <a:r>
              <a:rPr lang="hu-HU" dirty="0" smtClean="0"/>
              <a:t>Ezt a legmélyebb hangot  </a:t>
            </a:r>
            <a:r>
              <a:rPr lang="hu-HU" b="1" dirty="0" smtClean="0"/>
              <a:t>alaphangnak </a:t>
            </a:r>
            <a:r>
              <a:rPr lang="hu-HU" dirty="0" smtClean="0"/>
              <a:t>(</a:t>
            </a:r>
            <a:r>
              <a:rPr lang="hu-HU" dirty="0" err="1" smtClean="0"/>
              <a:t>fo</a:t>
            </a:r>
            <a:r>
              <a:rPr lang="hu-HU" dirty="0" smtClean="0"/>
              <a:t>) nevezzük. </a:t>
            </a:r>
          </a:p>
          <a:p>
            <a:r>
              <a:rPr lang="hu-HU" dirty="0" smtClean="0"/>
              <a:t>A komplex hang többi összetevőjét  </a:t>
            </a:r>
            <a:r>
              <a:rPr lang="hu-HU" b="1" dirty="0" smtClean="0"/>
              <a:t>felhangoknak</a:t>
            </a:r>
            <a:r>
              <a:rPr lang="hu-HU" dirty="0" smtClean="0"/>
              <a:t> (f1 f2 … </a:t>
            </a:r>
            <a:r>
              <a:rPr lang="hu-HU" dirty="0" err="1" smtClean="0"/>
              <a:t>fn</a:t>
            </a:r>
            <a:r>
              <a:rPr lang="hu-HU" dirty="0" smtClean="0"/>
              <a:t>) nevezzük. </a:t>
            </a:r>
          </a:p>
          <a:p>
            <a:r>
              <a:rPr lang="hu-HU" dirty="0" smtClean="0"/>
              <a:t>A felhangok a legalacsonyabb frekvenciájú </a:t>
            </a:r>
            <a:r>
              <a:rPr lang="hu-HU" b="1" dirty="0" smtClean="0"/>
              <a:t>alaphang</a:t>
            </a:r>
            <a:r>
              <a:rPr lang="hu-HU" dirty="0" smtClean="0"/>
              <a:t> (f) egész számú többszörösei.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26064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655905"/>
            <a:ext cx="3246696" cy="3202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179512" y="4797152"/>
            <a:ext cx="504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hangszalag rezgésekor keletkezett zönge színképe: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3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367" y="1830121"/>
            <a:ext cx="770669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459" algn="just"/>
            <a:endParaRPr lang="hu-HU" sz="15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összetett rezgés hangnyomás-idő függvényét felbontjuk frekvenciatartományban értelmezhető függvénnyé: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			</a:t>
            </a:r>
            <a:r>
              <a:rPr lang="hu-HU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Spektrum (vagy színkép)</a:t>
            </a:r>
          </a:p>
          <a:p>
            <a:pPr marL="122459" algn="just"/>
            <a:r>
              <a:rPr lang="hu-HU" sz="1500" b="1" dirty="0">
                <a:cs typeface="Times New Roman" pitchFamily="18" charset="0"/>
                <a:sym typeface="Wingdings" panose="05000000000000000000" pitchFamily="2" charset="2"/>
              </a:rPr>
              <a:t>A frekvenciakomponensek nagysága a frekvencia függvényében egy adott időpontban.</a:t>
            </a: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                                                                                      [dB]</a:t>
            </a: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endParaRPr lang="hu-HU" sz="1500" dirty="0">
              <a:cs typeface="Times New Roman" pitchFamily="18" charset="0"/>
              <a:sym typeface="Wingdings" panose="05000000000000000000" pitchFamily="2" charset="2"/>
            </a:endParaRP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Többféle spektrum: 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nyomásamplitúdó, teljesítmény,  energia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attól függően, hogy az adott időpontban </a:t>
            </a:r>
          </a:p>
          <a:p>
            <a:pPr marL="122459" algn="just"/>
            <a:r>
              <a:rPr lang="hu-HU" sz="1500" dirty="0">
                <a:cs typeface="Times New Roman" pitchFamily="18" charset="0"/>
                <a:sym typeface="Wingdings" panose="05000000000000000000" pitchFamily="2" charset="2"/>
              </a:rPr>
              <a:t>a frekvencia-összetevők melyik eloszlást adják meg.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5710" y="1169364"/>
            <a:ext cx="6723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>
                <a:cs typeface="Times New Roman" pitchFamily="18" charset="0"/>
              </a:rPr>
              <a:t>Összetett rezgések frekvenciaelemzése</a:t>
            </a:r>
          </a:p>
        </p:txBody>
      </p:sp>
      <p:pic>
        <p:nvPicPr>
          <p:cNvPr id="4" name="Kép 3" descr="G:\Shared\SzD\Documents\oktatás\Beszédinfó\vizsga feladat\kiegészíté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b="6477"/>
          <a:stretch/>
        </p:blipFill>
        <p:spPr bwMode="auto">
          <a:xfrm>
            <a:off x="5004315" y="3489107"/>
            <a:ext cx="3225285" cy="2314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5067378" y="5705578"/>
            <a:ext cx="80182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25" dirty="0"/>
              <a:t>fo,f1,f2,f3,……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994787" y="5526682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[]</a:t>
            </a:r>
            <a:endParaRPr lang="en-US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39085" y="3293023"/>
            <a:ext cx="1109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Rezonancia</a:t>
            </a:r>
          </a:p>
          <a:p>
            <a:r>
              <a:rPr lang="hu-HU" sz="1350" dirty="0"/>
              <a:t>csúcsok</a:t>
            </a:r>
            <a:endParaRPr lang="en-US" sz="135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5829847" y="3437294"/>
            <a:ext cx="2409238" cy="27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7" idx="1"/>
          </p:cNvCxnSpPr>
          <p:nvPr/>
        </p:nvCxnSpPr>
        <p:spPr>
          <a:xfrm flipH="1">
            <a:off x="6059345" y="3546939"/>
            <a:ext cx="2179740" cy="3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7189076" y="3655630"/>
            <a:ext cx="1050009" cy="97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64783" y="1772816"/>
            <a:ext cx="837921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altLang="hu-HU" sz="2000" dirty="0">
                <a:ea typeface="Times New Roman" panose="02020603050405020304" pitchFamily="18" charset="0"/>
              </a:rPr>
              <a:t>Egy hangszeren például, amikor lejátszunk egy dallamot, </a:t>
            </a:r>
          </a:p>
          <a:p>
            <a:pPr lvl="0"/>
            <a:r>
              <a:rPr lang="hu-HU" altLang="hu-HU" sz="2000" dirty="0">
                <a:ea typeface="Times New Roman" panose="02020603050405020304" pitchFamily="18" charset="0"/>
              </a:rPr>
              <a:t> </a:t>
            </a:r>
            <a:r>
              <a:rPr lang="hu-HU" altLang="hu-HU" sz="2000" dirty="0" smtClean="0">
                <a:ea typeface="Times New Roman" panose="02020603050405020304" pitchFamily="18" charset="0"/>
              </a:rPr>
              <a:t>       az </a:t>
            </a:r>
            <a:r>
              <a:rPr lang="hu-HU" altLang="hu-HU" sz="2000" dirty="0">
                <a:ea typeface="Times New Roman" panose="02020603050405020304" pitchFamily="18" charset="0"/>
              </a:rPr>
              <a:t>alaphangot ( </a:t>
            </a:r>
            <a:r>
              <a:rPr lang="hu-HU" sz="2000" dirty="0" err="1"/>
              <a:t>fo</a:t>
            </a:r>
            <a:r>
              <a:rPr lang="hu-HU" sz="2000" dirty="0"/>
              <a:t>) </a:t>
            </a:r>
            <a:r>
              <a:rPr lang="hu-HU" sz="2000" dirty="0" smtClean="0"/>
              <a:t>változtatjuk</a:t>
            </a:r>
          </a:p>
          <a:p>
            <a:pPr lvl="0"/>
            <a:endParaRPr lang="hu-HU" altLang="hu-HU" sz="2000" dirty="0">
              <a:ea typeface="Times New Roman" panose="02020603050405020304" pitchFamily="18" charset="0"/>
            </a:endParaRPr>
          </a:p>
          <a:p>
            <a:pPr lvl="0" eaLnBrk="0" hangingPunct="0">
              <a:tabLst>
                <a:tab pos="539750" algn="l"/>
                <a:tab pos="3421063" algn="l"/>
              </a:tabLst>
            </a:pPr>
            <a:r>
              <a:rPr lang="hu-HU" altLang="hu-H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https://auditoryneuroscience.com/pitch/melodies-timbre</a:t>
            </a:r>
            <a:endParaRPr lang="hu-HU" altLang="hu-HU" sz="20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eaLnBrk="0" hangingPunct="0">
              <a:tabLst>
                <a:tab pos="539750" algn="l"/>
                <a:tab pos="3421063" algn="l"/>
              </a:tabLst>
            </a:pPr>
            <a:endParaRPr lang="hu-HU" altLang="hu-HU" sz="2000" dirty="0">
              <a:ea typeface="Times New Roman" panose="02020603050405020304" pitchFamily="18" charset="0"/>
            </a:endParaRPr>
          </a:p>
          <a:p>
            <a:pPr lvl="0" eaLnBrk="0" hangingPunct="0">
              <a:tabLst>
                <a:tab pos="539750" algn="l"/>
                <a:tab pos="3421063" algn="l"/>
              </a:tabLst>
            </a:pPr>
            <a:r>
              <a:rPr lang="hu-HU" altLang="hu-HU" sz="2000" dirty="0">
                <a:ea typeface="Times New Roman" panose="02020603050405020304" pitchFamily="18" charset="0"/>
              </a:rPr>
              <a:t>A felhangokat a gerjesztés típusa (pengetés, ütés), </a:t>
            </a:r>
          </a:p>
          <a:p>
            <a:pPr lvl="0" eaLnBrk="0" hangingPunct="0">
              <a:tabLst>
                <a:tab pos="539750" algn="l"/>
                <a:tab pos="3421063" algn="l"/>
              </a:tabLst>
            </a:pPr>
            <a:r>
              <a:rPr lang="hu-HU" altLang="hu-HU" sz="2000" dirty="0">
                <a:ea typeface="Times New Roman" panose="02020603050405020304" pitchFamily="18" charset="0"/>
              </a:rPr>
              <a:t>	a felhangok amplitúdóját a hangszer rezonanciatulajdonságai szabják meg.</a:t>
            </a:r>
            <a:endParaRPr lang="hu-HU" altLang="hu-H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91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ouri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1027"/>
          <p:cNvSpPr txBox="1">
            <a:spLocks noChangeArrowheads="1"/>
          </p:cNvSpPr>
          <p:nvPr/>
        </p:nvSpPr>
        <p:spPr bwMode="auto">
          <a:xfrm>
            <a:off x="467544" y="5205297"/>
            <a:ext cx="82532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/>
              <a:t>Ezt a frekvenciafüggvényt (frekvencia, amplitúdó és fázis adatok összességét) </a:t>
            </a:r>
          </a:p>
          <a:p>
            <a:r>
              <a:rPr lang="hu-HU" b="1" dirty="0"/>
              <a:t>nevezzük </a:t>
            </a:r>
            <a:r>
              <a:rPr lang="hu-HU" b="1" i="1" dirty="0"/>
              <a:t>spektrum</a:t>
            </a:r>
            <a:r>
              <a:rPr lang="hu-HU" b="1" dirty="0"/>
              <a:t>nak vagy színképnek. </a:t>
            </a:r>
          </a:p>
          <a:p>
            <a:r>
              <a:rPr lang="hu-HU" b="1" dirty="0"/>
              <a:t>A gyakorlatban hang spektruma lehet nyomásamplitúdó-, teljesítmény-, vagy </a:t>
            </a:r>
          </a:p>
          <a:p>
            <a:r>
              <a:rPr lang="hu-HU" b="1" dirty="0"/>
              <a:t>energiaspektrum, attól függően, hogy az adott időpontban a frekvenciaösszetevők </a:t>
            </a:r>
          </a:p>
          <a:p>
            <a:r>
              <a:rPr lang="hu-HU" b="1" dirty="0"/>
              <a:t>nyomásamplitúdó, teljesítmény, vagy energia </a:t>
            </a:r>
            <a:r>
              <a:rPr lang="hu-HU" b="1" i="1" dirty="0"/>
              <a:t>eloszlását adja meg.</a:t>
            </a:r>
            <a:r>
              <a:rPr lang="hu-HU" b="1" dirty="0"/>
              <a:t> </a:t>
            </a:r>
            <a:endParaRPr lang="en-US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D93FA-A995-4843-9B75-B28274A438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0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31032" y="1412776"/>
            <a:ext cx="8712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Gyakorlatban a frekvenciaelemzésnél mindig időben korlátozott ablakban mérünk, </a:t>
            </a:r>
          </a:p>
          <a:p>
            <a:endParaRPr lang="hu-HU" sz="2400" b="1" dirty="0" smtClean="0"/>
          </a:p>
          <a:p>
            <a:r>
              <a:rPr lang="hu-HU" sz="2400" dirty="0" smtClean="0"/>
              <a:t>ahol </a:t>
            </a:r>
          </a:p>
          <a:p>
            <a:endParaRPr lang="hu-HU" sz="2400" dirty="0" smtClean="0"/>
          </a:p>
          <a:p>
            <a:r>
              <a:rPr lang="hu-HU" sz="2400" b="1" dirty="0" smtClean="0"/>
              <a:t>az elemzés pontosságát az ablak formálja és hossza határozza meg</a:t>
            </a:r>
            <a:r>
              <a:rPr lang="hu-HU" sz="2400" dirty="0" smtClean="0"/>
              <a:t>.</a:t>
            </a:r>
          </a:p>
          <a:p>
            <a:r>
              <a:rPr lang="hu-HU" sz="2000" dirty="0" smtClean="0"/>
              <a:t>(ld. A következő két ábrát)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739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ouri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672" y="79830"/>
            <a:ext cx="4558583" cy="662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E7EBC-DC4F-4511-9128-5AAC16FFD5C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8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ouri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542"/>
            <a:ext cx="5256584" cy="670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B3AB-58FA-46F6-B2D4-C26940F18B8F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1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70119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/>
              <a:t>Az ablakszélesség:</a:t>
            </a:r>
          </a:p>
          <a:p>
            <a:r>
              <a:rPr lang="hu-HU" sz="2000" b="1" dirty="0"/>
              <a:t> </a:t>
            </a:r>
            <a:r>
              <a:rPr lang="en-US" sz="2000" b="1" dirty="0"/>
              <a:t>			</a:t>
            </a:r>
            <a:r>
              <a:rPr lang="hu-HU" sz="2000" b="1" dirty="0"/>
              <a:t>DFT összetevők ∆ω távolsága:</a:t>
            </a:r>
          </a:p>
          <a:p>
            <a:endParaRPr lang="en-US" sz="2000" b="1" dirty="0"/>
          </a:p>
          <a:p>
            <a:r>
              <a:rPr lang="hu-HU" dirty="0"/>
              <a:t>Finom frekvenciafelbontáshoz hosszú időablakra </a:t>
            </a:r>
            <a:endParaRPr lang="en-US" dirty="0"/>
          </a:p>
          <a:p>
            <a:r>
              <a:rPr lang="hu-HU" dirty="0"/>
              <a:t>van szükség, a pontosabb időbeli követéshez viszont </a:t>
            </a:r>
            <a:endParaRPr lang="en-US" dirty="0"/>
          </a:p>
          <a:p>
            <a:r>
              <a:rPr lang="hu-HU" dirty="0"/>
              <a:t>az ablakszélességet rövidre kell választanunk. </a:t>
            </a:r>
            <a:endParaRPr lang="en-US" dirty="0"/>
          </a:p>
          <a:p>
            <a:endParaRPr lang="en-US" b="1" dirty="0"/>
          </a:p>
          <a:p>
            <a:r>
              <a:rPr lang="hu-HU" sz="2000" b="1" dirty="0"/>
              <a:t>A T</a:t>
            </a:r>
            <a:r>
              <a:rPr lang="hu-HU" sz="1200" b="1" dirty="0"/>
              <a:t>F</a:t>
            </a:r>
            <a:r>
              <a:rPr lang="hu-HU" sz="2000" b="1" dirty="0"/>
              <a:t> · </a:t>
            </a:r>
            <a:r>
              <a:rPr lang="hu-HU" sz="2000" b="1" dirty="0" err="1"/>
              <a:t>Δω</a:t>
            </a:r>
            <a:r>
              <a:rPr lang="hu-HU" sz="2000" b="1" dirty="0"/>
              <a:t> = állandó érték.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hu-HU" sz="2000" b="1" dirty="0"/>
              <a:t>A beszédelemzési technikában szokásos TF: </a:t>
            </a:r>
          </a:p>
          <a:p>
            <a:endParaRPr lang="en-US" sz="2000" b="1" dirty="0"/>
          </a:p>
          <a:p>
            <a:r>
              <a:rPr lang="hu-HU" dirty="0"/>
              <a:t>T</a:t>
            </a:r>
            <a:r>
              <a:rPr lang="hu-HU" sz="1200" dirty="0"/>
              <a:t>F</a:t>
            </a:r>
            <a:r>
              <a:rPr lang="hu-HU" dirty="0"/>
              <a:t> = 25 </a:t>
            </a:r>
            <a:r>
              <a:rPr lang="hu-HU" dirty="0" err="1"/>
              <a:t>ms</a:t>
            </a:r>
            <a:r>
              <a:rPr lang="hu-HU" dirty="0"/>
              <a:t>	ablak	40 Hz	felbontás</a:t>
            </a:r>
          </a:p>
          <a:p>
            <a:r>
              <a:rPr lang="hu-HU" dirty="0"/>
              <a:t>T</a:t>
            </a:r>
            <a:r>
              <a:rPr lang="hu-HU" sz="1200" dirty="0"/>
              <a:t>F</a:t>
            </a:r>
            <a:r>
              <a:rPr lang="hu-HU" dirty="0"/>
              <a:t> = 100 </a:t>
            </a:r>
            <a:r>
              <a:rPr lang="hu-HU" dirty="0" err="1"/>
              <a:t>ms</a:t>
            </a:r>
            <a:r>
              <a:rPr lang="hu-HU" dirty="0"/>
              <a:t>	ablak	10 Hz	felbontás</a:t>
            </a:r>
          </a:p>
          <a:p>
            <a:endParaRPr lang="en-US" dirty="0"/>
          </a:p>
          <a:p>
            <a:r>
              <a:rPr lang="hu-HU" dirty="0"/>
              <a:t>A T</a:t>
            </a:r>
            <a:r>
              <a:rPr lang="hu-HU" sz="1200" dirty="0"/>
              <a:t>F</a:t>
            </a:r>
            <a:r>
              <a:rPr lang="hu-HU" dirty="0"/>
              <a:t>  időablak formája is befolyásolja a létrejövő spektrumot. </a:t>
            </a:r>
            <a:endParaRPr lang="en-US" dirty="0"/>
          </a:p>
          <a:p>
            <a:r>
              <a:rPr lang="hu-HU" dirty="0"/>
              <a:t>A derékszögű időablak spektruma lényegesen zajosabb, mint </a:t>
            </a:r>
            <a:endParaRPr lang="en-US" dirty="0"/>
          </a:p>
          <a:p>
            <a:r>
              <a:rPr lang="hu-HU" dirty="0"/>
              <a:t>a </a:t>
            </a:r>
            <a:r>
              <a:rPr lang="hu-HU" dirty="0" err="1"/>
              <a:t>Haun</a:t>
            </a:r>
            <a:r>
              <a:rPr lang="hu-HU" dirty="0"/>
              <a:t> ablak alkalmazásával kapott színkép.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14A81-2FA8-40C3-AE4E-B87EF5201387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6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2C6F0-59E4-47C3-BDB9-6F8262026760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51731" y="90100"/>
            <a:ext cx="75888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/>
            <a:r>
              <a:rPr lang="hu-HU" sz="1200" dirty="0" smtClean="0"/>
              <a:t>.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445296"/>
            <a:ext cx="936104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 </a:t>
            </a: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nem periodikus rezgések esetén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lang="hu-HU" altLang="hu-H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mint például a fehérzaj vagy impulzus,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az összetevő komponenseinek frekvenciaaránya nem egész szám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lang="hu-HU" altLang="hu-H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hu-HU" altLang="hu-H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endParaRPr lang="hu-HU" altLang="hu-H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lang="hu-HU" altLang="hu-H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folyamatos spektrumot adnak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3421063" algn="l"/>
              </a:tabLst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Az energia szétszóródik egy frekvenciatartományban és nem meghatározott frekvenciáknál koncentrálódik.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Sok frekvenciájú szinuszos összetevőből állnak, a frekvenciatartomány bármely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pontján lehetnek, az összetevők nem meghatározott frekvenciáknál koncentrálódnak.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051720" y="2924944"/>
            <a:ext cx="0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Összetett rezgések frekvenciaelemzése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ouri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077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4B1E8-1BAB-41C4-AA84-675C2BD497AE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252536" y="980728"/>
            <a:ext cx="969320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       </a:t>
            </a:r>
            <a:r>
              <a:rPr lang="hu-HU" sz="1350" dirty="0" smtClean="0"/>
              <a:t> </a:t>
            </a:r>
            <a:r>
              <a:rPr lang="hu-HU" sz="1600" b="1" dirty="0" err="1" smtClean="0"/>
              <a:t>Periódikus</a:t>
            </a:r>
            <a:r>
              <a:rPr lang="hu-HU" sz="1600" dirty="0" smtClean="0"/>
              <a:t>      </a:t>
            </a:r>
            <a:r>
              <a:rPr lang="hu-HU" sz="1600" dirty="0"/>
              <a:t>- </a:t>
            </a:r>
            <a:r>
              <a:rPr lang="hu-HU" sz="1600" dirty="0" smtClean="0"/>
              <a:t>  </a:t>
            </a:r>
            <a:r>
              <a:rPr lang="hu-HU" sz="1600" dirty="0">
                <a:solidFill>
                  <a:srgbClr val="FF0000"/>
                </a:solidFill>
              </a:rPr>
              <a:t>határozott hangmagasságú hangok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A </a:t>
            </a:r>
            <a:r>
              <a:rPr lang="hu-HU" sz="1600" dirty="0"/>
              <a:t>periodikus rezgéseknek </a:t>
            </a:r>
            <a:r>
              <a:rPr lang="hu-HU" sz="1600" b="1" dirty="0">
                <a:solidFill>
                  <a:srgbClr val="FF0000"/>
                </a:solidFill>
              </a:rPr>
              <a:t>vonalas spektruma</a:t>
            </a:r>
            <a:r>
              <a:rPr lang="hu-HU" sz="1600" dirty="0"/>
              <a:t>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A </a:t>
            </a:r>
            <a:r>
              <a:rPr lang="hu-HU" sz="1600" dirty="0"/>
              <a:t>részhangok frekvenciái mindig egy alapfrekvencia többszörösei.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Az </a:t>
            </a:r>
            <a:r>
              <a:rPr lang="hu-HU" sz="1600" dirty="0"/>
              <a:t>ilyen tulajdonságú részhangok sorozatát </a:t>
            </a:r>
            <a:r>
              <a:rPr lang="hu-HU" sz="1600" dirty="0" smtClean="0"/>
              <a:t>nevezzük </a:t>
            </a:r>
            <a:r>
              <a:rPr lang="hu-HU" sz="1600" dirty="0" smtClean="0">
                <a:solidFill>
                  <a:srgbClr val="FF0000"/>
                </a:solidFill>
              </a:rPr>
              <a:t>felhangsornak</a:t>
            </a:r>
            <a:r>
              <a:rPr lang="hu-HU" sz="1600" dirty="0" smtClean="0"/>
              <a:t>, 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		alapfrekvenciát </a:t>
            </a:r>
            <a:r>
              <a:rPr lang="hu-HU" sz="1600" dirty="0"/>
              <a:t>pedig </a:t>
            </a:r>
            <a:r>
              <a:rPr lang="hu-HU" sz="1600" dirty="0" smtClean="0"/>
              <a:t>	</a:t>
            </a:r>
            <a:r>
              <a:rPr lang="hu-HU" sz="1600" dirty="0" smtClean="0">
                <a:solidFill>
                  <a:srgbClr val="FF0000"/>
                </a:solidFill>
              </a:rPr>
              <a:t>alaphangnak</a:t>
            </a:r>
            <a:r>
              <a:rPr lang="hu-HU" sz="1600" dirty="0">
                <a:solidFill>
                  <a:srgbClr val="0070C0"/>
                </a:solidFill>
              </a:rPr>
              <a:t>. </a:t>
            </a:r>
          </a:p>
          <a:p>
            <a:r>
              <a:rPr lang="hu-HU" sz="1600" dirty="0"/>
              <a:t>                                   </a:t>
            </a:r>
            <a:r>
              <a:rPr lang="hu-HU" sz="1600" dirty="0" smtClean="0"/>
              <a:t> Ez </a:t>
            </a:r>
            <a:r>
              <a:rPr lang="hu-HU" sz="1600" dirty="0"/>
              <a:t>az alapfrekvencia határozza meg a hang általunk </a:t>
            </a:r>
            <a:r>
              <a:rPr lang="hu-HU" sz="1600" dirty="0" smtClean="0"/>
              <a:t>érzékelt </a:t>
            </a:r>
            <a:r>
              <a:rPr lang="hu-HU" sz="1600" dirty="0" smtClean="0">
                <a:solidFill>
                  <a:srgbClr val="FF0000"/>
                </a:solidFill>
              </a:rPr>
              <a:t>hangmagasságát</a:t>
            </a:r>
            <a:r>
              <a:rPr lang="hu-HU" sz="1600" dirty="0" smtClean="0"/>
              <a:t>. </a:t>
            </a:r>
            <a:endParaRPr lang="hu-HU" sz="1600" dirty="0"/>
          </a:p>
          <a:p>
            <a:r>
              <a:rPr lang="hu-HU" sz="1600" dirty="0"/>
              <a:t>                                   </a:t>
            </a:r>
            <a:r>
              <a:rPr lang="hu-HU" sz="1600" dirty="0" smtClean="0"/>
              <a:t> A </a:t>
            </a:r>
            <a:r>
              <a:rPr lang="hu-HU" sz="1600" dirty="0" smtClean="0">
                <a:solidFill>
                  <a:srgbClr val="0070C0"/>
                </a:solidFill>
              </a:rPr>
              <a:t>dallamhangszerek zenei hangjai</a:t>
            </a:r>
            <a:r>
              <a:rPr lang="hu-HU" sz="1600" dirty="0" smtClean="0"/>
              <a:t>, </a:t>
            </a:r>
            <a:r>
              <a:rPr lang="hu-HU" sz="1600" dirty="0"/>
              <a:t>a </a:t>
            </a:r>
            <a:r>
              <a:rPr lang="hu-HU" sz="1600" dirty="0">
                <a:solidFill>
                  <a:srgbClr val="0070C0"/>
                </a:solidFill>
              </a:rPr>
              <a:t>beszédhangok </a:t>
            </a:r>
            <a:r>
              <a:rPr lang="hu-HU" sz="1600" dirty="0" smtClean="0">
                <a:solidFill>
                  <a:srgbClr val="0070C0"/>
                </a:solidFill>
              </a:rPr>
              <a:t>zöngéi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ilyen </a:t>
            </a:r>
            <a:r>
              <a:rPr lang="hu-HU" sz="1600" dirty="0"/>
              <a:t>típusú hangok. </a:t>
            </a:r>
          </a:p>
          <a:p>
            <a:r>
              <a:rPr lang="hu-HU" sz="1600" dirty="0"/>
              <a:t>       </a:t>
            </a:r>
            <a:endParaRPr lang="hu-HU" sz="1600" dirty="0" smtClean="0"/>
          </a:p>
          <a:p>
            <a:endParaRPr lang="hu-HU" sz="1350" dirty="0"/>
          </a:p>
          <a:p>
            <a:r>
              <a:rPr lang="hu-HU" sz="1350" dirty="0"/>
              <a:t>      </a:t>
            </a:r>
            <a:r>
              <a:rPr lang="hu-HU" sz="1350" dirty="0" smtClean="0"/>
              <a:t> </a:t>
            </a:r>
            <a:r>
              <a:rPr lang="hu-HU" sz="1600" b="1" dirty="0" smtClean="0"/>
              <a:t>Nem </a:t>
            </a:r>
            <a:r>
              <a:rPr lang="hu-HU" sz="1600" b="1" dirty="0" err="1"/>
              <a:t>periódikus</a:t>
            </a:r>
            <a:r>
              <a:rPr lang="hu-HU" sz="1600" b="1" dirty="0"/>
              <a:t>  </a:t>
            </a:r>
            <a:r>
              <a:rPr lang="hu-HU" sz="1600" dirty="0"/>
              <a:t>-  </a:t>
            </a:r>
            <a:r>
              <a:rPr lang="hu-HU" sz="1600" dirty="0">
                <a:solidFill>
                  <a:srgbClr val="FF0000"/>
                </a:solidFill>
              </a:rPr>
              <a:t>nincs határozott hangmagasságuk</a:t>
            </a:r>
          </a:p>
          <a:p>
            <a:r>
              <a:rPr lang="hu-HU" sz="1600" dirty="0">
                <a:solidFill>
                  <a:srgbClr val="FF0000"/>
                </a:solidFill>
              </a:rPr>
              <a:t>		</a:t>
            </a:r>
            <a:r>
              <a:rPr lang="hu-HU" sz="1600" b="1" dirty="0" smtClean="0">
                <a:solidFill>
                  <a:srgbClr val="FF0000"/>
                </a:solidFill>
              </a:rPr>
              <a:t>zörejek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sz="1600" dirty="0"/>
              <a:t>		</a:t>
            </a:r>
            <a:r>
              <a:rPr lang="hu-HU" sz="1600" dirty="0" smtClean="0"/>
              <a:t> </a:t>
            </a:r>
            <a:r>
              <a:rPr lang="hu-HU" sz="1600" dirty="0"/>
              <a:t>A nemperiodikus rezgéseknek </a:t>
            </a:r>
            <a:r>
              <a:rPr lang="hu-HU" sz="1600" b="1" dirty="0">
                <a:solidFill>
                  <a:srgbClr val="FF0000"/>
                </a:solidFill>
              </a:rPr>
              <a:t>folytonos a spektruma</a:t>
            </a:r>
            <a:r>
              <a:rPr lang="hu-HU" sz="1600" dirty="0"/>
              <a:t>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ha </a:t>
            </a:r>
            <a:r>
              <a:rPr lang="hu-HU" sz="1600" dirty="0"/>
              <a:t>a különböző frekvenciájú összetevők folytonosan helyezkednek el egymás mellett. 			</a:t>
            </a:r>
            <a:r>
              <a:rPr lang="hu-HU" sz="1600" dirty="0" smtClean="0"/>
              <a:t> Az </a:t>
            </a:r>
            <a:r>
              <a:rPr lang="hu-HU" sz="1600" dirty="0"/>
              <a:t>így létrejövő hangot zörejszerűnek halljuk, extrém esete a fehérzaj,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	 </a:t>
            </a:r>
            <a:r>
              <a:rPr lang="hu-HU" sz="1200" dirty="0" smtClean="0"/>
              <a:t>amikor </a:t>
            </a:r>
            <a:r>
              <a:rPr lang="hu-HU" sz="1200" dirty="0"/>
              <a:t>minden hallható frekvencia megtalálható a spektrumban, ráadásul </a:t>
            </a:r>
            <a:r>
              <a:rPr lang="hu-HU" sz="1200" dirty="0" smtClean="0"/>
              <a:t>egyenlő </a:t>
            </a:r>
            <a:r>
              <a:rPr lang="hu-HU" sz="1200" dirty="0"/>
              <a:t>intenzitással. </a:t>
            </a:r>
            <a:endParaRPr lang="hu-HU" sz="12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	A </a:t>
            </a:r>
            <a:r>
              <a:rPr lang="hu-HU" sz="1600" dirty="0"/>
              <a:t>legtöbb </a:t>
            </a:r>
            <a:r>
              <a:rPr lang="hu-HU" sz="1600" dirty="0">
                <a:solidFill>
                  <a:srgbClr val="0070C0"/>
                </a:solidFill>
              </a:rPr>
              <a:t>ritmushangszer hangja</a:t>
            </a:r>
            <a:r>
              <a:rPr lang="hu-HU" sz="1600" dirty="0"/>
              <a:t>, </a:t>
            </a:r>
            <a:endParaRPr lang="hu-HU" sz="16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		a </a:t>
            </a:r>
            <a:r>
              <a:rPr lang="hu-HU" sz="1600" dirty="0"/>
              <a:t>beszédhangok közül a </a:t>
            </a:r>
            <a:r>
              <a:rPr lang="hu-HU" sz="1600" dirty="0" smtClean="0"/>
              <a:t> </a:t>
            </a:r>
            <a:r>
              <a:rPr lang="hu-HU" sz="1600" dirty="0">
                <a:solidFill>
                  <a:srgbClr val="0070C0"/>
                </a:solidFill>
              </a:rPr>
              <a:t>zöngétlen réshangok </a:t>
            </a:r>
            <a:r>
              <a:rPr lang="hu-HU" sz="1600" dirty="0"/>
              <a:t>tartoznak ebbe a csoportba.</a:t>
            </a:r>
          </a:p>
          <a:p>
            <a:r>
              <a:rPr lang="hu-HU" sz="1600" dirty="0"/>
              <a:t>		</a:t>
            </a:r>
            <a:r>
              <a:rPr lang="hu-HU" sz="1600" b="1" dirty="0" smtClean="0">
                <a:solidFill>
                  <a:srgbClr val="FF0000"/>
                </a:solidFill>
              </a:rPr>
              <a:t>impulzusok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sz="1600" dirty="0"/>
              <a:t> 		</a:t>
            </a:r>
            <a:r>
              <a:rPr lang="hu-HU" sz="1600" dirty="0" smtClean="0"/>
              <a:t>a </a:t>
            </a:r>
            <a:r>
              <a:rPr lang="hu-HU" sz="1600" dirty="0"/>
              <a:t>rezgésnek egy határesete, amikor szigorú értelemben nincs is szó rezgésről, </a:t>
            </a:r>
          </a:p>
          <a:p>
            <a:r>
              <a:rPr lang="hu-HU" sz="1600" dirty="0"/>
              <a:t>		</a:t>
            </a:r>
            <a:r>
              <a:rPr lang="hu-HU" sz="1600" dirty="0" smtClean="0"/>
              <a:t>csak </a:t>
            </a:r>
            <a:r>
              <a:rPr lang="hu-HU" sz="1600" dirty="0"/>
              <a:t>egyszeri hirtelen állapotváltozásról, mechanikai lökésről. </a:t>
            </a:r>
          </a:p>
          <a:p>
            <a:r>
              <a:rPr lang="hu-HU" sz="1600" dirty="0" smtClean="0"/>
              <a:t>		Az </a:t>
            </a:r>
            <a:r>
              <a:rPr lang="hu-HU" sz="1600" dirty="0"/>
              <a:t>ilyen folyamatot </a:t>
            </a:r>
            <a:r>
              <a:rPr lang="hu-HU" sz="1600" i="1" dirty="0">
                <a:solidFill>
                  <a:srgbClr val="FF0000"/>
                </a:solidFill>
              </a:rPr>
              <a:t>átmeneti, tranziens</a:t>
            </a:r>
            <a:r>
              <a:rPr lang="hu-HU" sz="1600" dirty="0">
                <a:solidFill>
                  <a:srgbClr val="FF0000"/>
                </a:solidFill>
              </a:rPr>
              <a:t> folyamat</a:t>
            </a:r>
            <a:r>
              <a:rPr lang="hu-HU" sz="1600" dirty="0"/>
              <a:t>nak nevezzük. </a:t>
            </a:r>
          </a:p>
          <a:p>
            <a:r>
              <a:rPr lang="hu-HU" sz="1600" dirty="0"/>
              <a:t>                                    </a:t>
            </a:r>
            <a:r>
              <a:rPr lang="hu-HU" sz="1600" dirty="0" smtClean="0"/>
              <a:t>A </a:t>
            </a:r>
            <a:r>
              <a:rPr lang="hu-HU" sz="1600" dirty="0"/>
              <a:t>fülünk ezt kattanásként, csattanásként, durranásként stb. érzékeli. 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Folyamat </a:t>
            </a:r>
            <a:r>
              <a:rPr lang="hu-HU" sz="1600" dirty="0"/>
              <a:t>folytonos spektrummal ábrázolható. Beszédhangok közül ilyenek a </a:t>
            </a:r>
            <a:r>
              <a:rPr lang="hu-HU" sz="1600" dirty="0">
                <a:solidFill>
                  <a:srgbClr val="0070C0"/>
                </a:solidFill>
              </a:rPr>
              <a:t>zöngétlen </a:t>
            </a:r>
            <a:r>
              <a:rPr lang="hu-HU" sz="1600" dirty="0" smtClean="0">
                <a:solidFill>
                  <a:srgbClr val="0070C0"/>
                </a:solidFill>
              </a:rPr>
              <a:t>			zárhangok</a:t>
            </a:r>
            <a:endParaRPr lang="hu-HU" sz="1600" dirty="0">
              <a:solidFill>
                <a:srgbClr val="0070C0"/>
              </a:solidFill>
            </a:endParaRPr>
          </a:p>
          <a:p>
            <a:endParaRPr lang="hu-HU" sz="1600" dirty="0"/>
          </a:p>
          <a:p>
            <a:r>
              <a:rPr lang="hu-HU" sz="1350" dirty="0"/>
              <a:t>							  </a:t>
            </a:r>
            <a:endParaRPr lang="en-US" sz="135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43808" y="260648"/>
            <a:ext cx="505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Összetett rezgések típusai</a:t>
            </a:r>
            <a:r>
              <a:rPr lang="hu-HU" sz="2400" dirty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7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250825" y="165100"/>
            <a:ext cx="8893175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2000" b="1" dirty="0"/>
              <a:t>A beszédjel összetett rezgés, amely időben folyamatosan változó, </a:t>
            </a:r>
          </a:p>
          <a:p>
            <a:pPr marL="457200" indent="-457200"/>
            <a:r>
              <a:rPr lang="hu-HU" sz="2000" b="1" dirty="0"/>
              <a:t>különböző rezgésmódok kombinációja.</a:t>
            </a:r>
            <a:r>
              <a:rPr lang="en-US" sz="2000" b="1" dirty="0"/>
              <a:t> </a:t>
            </a:r>
            <a:endParaRPr lang="hu-HU" sz="2000" b="1" dirty="0"/>
          </a:p>
          <a:p>
            <a:pPr marL="457200" indent="-457200"/>
            <a:r>
              <a:rPr lang="hu-HU" sz="2000" b="1" dirty="0"/>
              <a:t>Fontos jellemzője:</a:t>
            </a:r>
          </a:p>
          <a:p>
            <a:pPr marL="457200" indent="-457200"/>
            <a:endParaRPr lang="hu-HU" sz="2000" b="1" dirty="0"/>
          </a:p>
          <a:p>
            <a:pPr marL="457200" indent="-457200">
              <a:buFontTx/>
              <a:buAutoNum type="arabicPeriod"/>
            </a:pPr>
            <a:r>
              <a:rPr lang="hu-HU" b="1" dirty="0"/>
              <a:t>NEM DETERMINISZTIKUS </a:t>
            </a:r>
            <a:r>
              <a:rPr lang="hu-HU" dirty="0"/>
              <a:t>A beszéd egy biológiai produktum, ahol a beszédjel időfüggvényének  egyes </a:t>
            </a:r>
            <a:r>
              <a:rPr lang="hu-HU" u="sng" dirty="0"/>
              <a:t>m</a:t>
            </a:r>
            <a:r>
              <a:rPr lang="hu-HU" dirty="0"/>
              <a:t>egvalósulásai, pl. még ug</a:t>
            </a:r>
            <a:r>
              <a:rPr lang="hu-HU" u="sng" dirty="0"/>
              <a:t>y</a:t>
            </a:r>
            <a:r>
              <a:rPr lang="hu-HU" dirty="0"/>
              <a:t>anazon személy kitartott ’á’ hangja időfüggvénye  is kiejtéstől kiejtésre más és más, tehát </a:t>
            </a:r>
            <a:r>
              <a:rPr lang="hu-HU" sz="2000" b="1" dirty="0"/>
              <a:t>nem determinisztikus</a:t>
            </a:r>
            <a:r>
              <a:rPr lang="hu-HU" dirty="0"/>
              <a:t>. </a:t>
            </a:r>
          </a:p>
          <a:p>
            <a:pPr marL="457200" indent="-457200"/>
            <a:r>
              <a:rPr lang="hu-HU" dirty="0"/>
              <a:t>	De  ha időben állandó (</a:t>
            </a:r>
            <a:r>
              <a:rPr lang="hu-HU" sz="2000" dirty="0"/>
              <a:t>stacioner</a:t>
            </a:r>
            <a:r>
              <a:rPr lang="hu-HU" dirty="0"/>
              <a:t>) a jel, ilyenek például a kitartott magánhangzók, vagy legalábbis egy hosszabb ideig állandónak tekinthető (</a:t>
            </a:r>
            <a:r>
              <a:rPr lang="hu-HU" dirty="0" err="1"/>
              <a:t>qvázi-stacioner</a:t>
            </a:r>
            <a:r>
              <a:rPr lang="hu-HU" dirty="0"/>
              <a:t>)  -    hosszabb időre vett átlaguk hasonló, </a:t>
            </a:r>
          </a:p>
          <a:p>
            <a:pPr marL="457200" indent="-457200"/>
            <a:r>
              <a:rPr lang="hu-HU" dirty="0"/>
              <a:t>	így egyetlen realizáció időátlagából vonjuk le következtetéseket, és kapjuk meg az adott időszakasz színképét  vagy más szóval a spektrumát .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sz="2000" b="1" dirty="0" smtClean="0"/>
              <a:t>Teljesítményszint vagy intenzitásszint </a:t>
            </a:r>
            <a:r>
              <a:rPr lang="hu-HU" sz="2000" b="1" dirty="0"/>
              <a:t>sűrűség spektrum </a:t>
            </a:r>
            <a:r>
              <a:rPr lang="hu-HU" dirty="0"/>
              <a:t>(Fourier-transzformált 							négyzete</a:t>
            </a:r>
            <a:r>
              <a:rPr lang="hu-HU" dirty="0" smtClean="0"/>
              <a:t>)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egy meghatározott sávszélességre eső</a:t>
            </a:r>
            <a:r>
              <a:rPr lang="hu-HU" dirty="0" smtClean="0"/>
              <a:t>, meghatározott időintervallumban átlagolt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smtClean="0"/>
              <a:t>teljesítmény vagy intenzitásszint </a:t>
            </a:r>
            <a:r>
              <a:rPr lang="hu-HU" dirty="0"/>
              <a:t>[dB/Hz] 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559B8-3678-4C0D-9C78-48DB4506D898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6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ouri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34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03200" y="5805488"/>
            <a:ext cx="894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Spektrum</a:t>
            </a:r>
            <a:r>
              <a:rPr lang="hu-HU"/>
              <a:t>: a jel meghatározott időintervallumban mért színképi teljesítmény eloszlásfüggvény.</a:t>
            </a:r>
            <a:endParaRPr lang="hu-HU" b="1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435600" y="1484313"/>
            <a:ext cx="7921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9FF1A-BEB6-482A-BEDC-319249C27937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39552" y="2132856"/>
            <a:ext cx="69847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2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ourie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413" y="764704"/>
            <a:ext cx="9299413" cy="45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28E7C-7009-43FC-A9A8-4995C142669A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5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ourie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476250"/>
            <a:ext cx="438626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601AD-0BBA-4E56-BFB2-ABFC0ABF8D78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ourie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0323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887B0-EA4E-4918-A65D-EA666C574560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ourier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0013"/>
            <a:ext cx="8153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10F1B-C2E2-4FC2-BC14-16CCE1CEDA94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9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ourier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3964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98882-8348-41B0-BC4D-279992344D2C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0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0" y="0"/>
            <a:ext cx="897784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Tárgyalásra kerülő tématerületek:</a:t>
            </a:r>
          </a:p>
          <a:p>
            <a:pPr>
              <a:defRPr/>
            </a:pPr>
            <a:endParaRPr lang="hu-H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u-HU" b="1" dirty="0"/>
              <a:t>Akusztikai alapfogalmak</a:t>
            </a:r>
          </a:p>
          <a:p>
            <a:pPr>
              <a:defRPr/>
            </a:pPr>
            <a:r>
              <a:rPr lang="hu-HU" dirty="0"/>
              <a:t>	A hang fizikai jellemzői :hangnyomás, hangenergia, hangszínkép, hangmagasság stb.</a:t>
            </a:r>
          </a:p>
          <a:p>
            <a:pPr>
              <a:defRPr/>
            </a:pPr>
            <a:r>
              <a:rPr lang="hu-HU" dirty="0"/>
              <a:t>	Szintértékek, Hangelemzési eljárások</a:t>
            </a:r>
            <a:endParaRPr lang="hu-HU" i="1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b="1" dirty="0"/>
              <a:t>Nyelvi alapfogalmak</a:t>
            </a:r>
          </a:p>
          <a:p>
            <a:pPr>
              <a:defRPr/>
            </a:pPr>
            <a:endParaRPr lang="hu-HU" b="1" dirty="0"/>
          </a:p>
          <a:p>
            <a:pPr>
              <a:defRPr/>
            </a:pPr>
            <a:r>
              <a:rPr lang="hu-HU" b="1" dirty="0"/>
              <a:t>A beszédfolyamat akusztikai-fonetikai jellemzői</a:t>
            </a:r>
            <a:endParaRPr lang="hu-HU" dirty="0"/>
          </a:p>
          <a:p>
            <a:pPr>
              <a:defRPr/>
            </a:pPr>
            <a:r>
              <a:rPr lang="hu-HU" dirty="0"/>
              <a:t>	A beszéd </a:t>
            </a:r>
            <a:r>
              <a:rPr lang="hu-HU" dirty="0" err="1"/>
              <a:t>szegmentális</a:t>
            </a:r>
            <a:r>
              <a:rPr lang="hu-HU" dirty="0"/>
              <a:t> leírása, az elemek rendszere: </a:t>
            </a:r>
            <a:r>
              <a:rPr lang="hu-HU" dirty="0" err="1"/>
              <a:t>-fizikai</a:t>
            </a:r>
            <a:r>
              <a:rPr lang="hu-HU" dirty="0"/>
              <a:t> és nyelvi leírás, </a:t>
            </a:r>
          </a:p>
          <a:p>
            <a:pPr>
              <a:defRPr/>
            </a:pPr>
            <a:r>
              <a:rPr lang="hu-HU" dirty="0"/>
              <a:t>	Artikulációs bázis.</a:t>
            </a:r>
            <a:endParaRPr lang="hu-HU" i="1" dirty="0"/>
          </a:p>
          <a:p>
            <a:pPr>
              <a:defRPr/>
            </a:pPr>
            <a:r>
              <a:rPr lang="hu-HU" dirty="0"/>
              <a:t>	A beszédfolyamat </a:t>
            </a:r>
            <a:r>
              <a:rPr lang="hu-HU" dirty="0" err="1"/>
              <a:t>szupra-szegmentális</a:t>
            </a:r>
            <a:r>
              <a:rPr lang="hu-HU" dirty="0"/>
              <a:t> leírása</a:t>
            </a:r>
            <a:endParaRPr lang="hu-HU" i="1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b="1" dirty="0"/>
              <a:t>Funkcionális beszédzavarok</a:t>
            </a:r>
          </a:p>
          <a:p>
            <a:pPr>
              <a:defRPr/>
            </a:pPr>
            <a:r>
              <a:rPr lang="hu-HU" dirty="0"/>
              <a:t>	Zöngeképzés, beszédhangképzés, beszédfejlődés zavarai, beszédfolyamat zavarai.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b="1" dirty="0"/>
              <a:t>Számítógépes beszédjavító eljárások</a:t>
            </a:r>
            <a:r>
              <a:rPr lang="hu-HU" dirty="0"/>
              <a:t>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4AD25-ABC8-4767-A7F0-F16F7FB651F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2600325"/>
            <a:ext cx="26352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hu-HU" sz="2000" b="1">
                <a:cs typeface="Times New Roman" pitchFamily="18" charset="0"/>
              </a:rPr>
              <a:t>A hallási sávszélességű</a:t>
            </a:r>
            <a:endParaRPr lang="hu-HU" sz="2000" b="1"/>
          </a:p>
          <a:p>
            <a:r>
              <a:rPr lang="hu-HU" sz="2000" b="1"/>
              <a:t>     </a:t>
            </a:r>
            <a:r>
              <a:rPr lang="hu-HU" sz="2000" b="1">
                <a:cs typeface="Times New Roman" pitchFamily="18" charset="0"/>
              </a:rPr>
              <a:t>szűrősor adatai</a:t>
            </a:r>
            <a:endParaRPr lang="hu-HU" sz="2000" b="1"/>
          </a:p>
          <a:p>
            <a:pPr eaLnBrk="0" hangingPunct="0"/>
            <a:endParaRPr lang="hu-HU" sz="2000" b="1"/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/>
        </p:nvGraphicFramePr>
        <p:xfrm>
          <a:off x="2916238" y="188913"/>
          <a:ext cx="5938837" cy="6742136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szűrő sorszáma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Középfrekvencia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Alsó vágási frekvencia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Felső vágási frekvencia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Sávszélesség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Bark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Hz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630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630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840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240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380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18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92282" name="Rectangle 124"/>
          <p:cNvSpPr>
            <a:spLocks noChangeArrowheads="1"/>
          </p:cNvSpPr>
          <p:nvPr/>
        </p:nvSpPr>
        <p:spPr bwMode="auto">
          <a:xfrm>
            <a:off x="2051050" y="6583363"/>
            <a:ext cx="12144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tabLst>
                <a:tab pos="274638" algn="l"/>
                <a:tab pos="1219200" algn="l"/>
                <a:tab pos="2438400" algn="l"/>
                <a:tab pos="3413125" algn="l"/>
                <a:tab pos="4389438" algn="l"/>
                <a:tab pos="5121275" algn="r"/>
              </a:tabLst>
            </a:pPr>
            <a:r>
              <a:rPr lang="hu-HU" sz="1200">
                <a:cs typeface="Times New Roman" pitchFamily="18" charset="0"/>
              </a:rPr>
              <a:t>[Zwicker, 1982.]</a:t>
            </a:r>
            <a:endParaRPr lang="hu-HU" sz="2400"/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03213" y="4286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1400">
              <a:latin typeface="Arial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EE15-4FA1-4025-8EA2-3DFA1176CDB6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7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1308334"/>
            <a:ext cx="9489371" cy="381430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u-HU" sz="1500" dirty="0">
              <a:cs typeface="Times New Roman" pitchFamily="18" charset="0"/>
            </a:endParaRPr>
          </a:p>
          <a:p>
            <a:pPr algn="just">
              <a:buNone/>
            </a:pP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Spektrum: </a:t>
            </a:r>
            <a:r>
              <a:rPr lang="hu-HU" sz="1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</a:t>
            </a:r>
            <a:r>
              <a:rPr lang="hu-HU" sz="1800" dirty="0" smtClean="0">
                <a:latin typeface="+mj-lt"/>
              </a:rPr>
              <a:t>A </a:t>
            </a:r>
            <a:r>
              <a:rPr lang="hu-HU" sz="1800" dirty="0">
                <a:latin typeface="+mj-lt"/>
              </a:rPr>
              <a:t>jel meghatározott időintervallumban mért színképi szint(hang nyomás, </a:t>
            </a:r>
            <a:endParaRPr lang="hu-HU" sz="1800" dirty="0" smtClean="0">
              <a:latin typeface="+mj-lt"/>
            </a:endParaRPr>
          </a:p>
          <a:p>
            <a:pPr algn="just">
              <a:buNone/>
            </a:pPr>
            <a:r>
              <a:rPr lang="hu-HU" sz="1800" dirty="0">
                <a:latin typeface="+mj-lt"/>
              </a:rPr>
              <a:t>		 </a:t>
            </a:r>
            <a:r>
              <a:rPr lang="hu-HU" sz="1800" dirty="0" smtClean="0">
                <a:latin typeface="+mj-lt"/>
              </a:rPr>
              <a:t>        	intenzitás</a:t>
            </a:r>
            <a:r>
              <a:rPr lang="hu-HU" sz="1800" dirty="0">
                <a:latin typeface="+mj-lt"/>
              </a:rPr>
              <a:t>, energia) </a:t>
            </a:r>
            <a:r>
              <a:rPr lang="hu-HU" sz="1800" dirty="0" smtClean="0">
                <a:latin typeface="+mj-lt"/>
              </a:rPr>
              <a:t>eloszlásfüggvény</a:t>
            </a:r>
            <a:r>
              <a:rPr lang="hu-HU" sz="1800" dirty="0">
                <a:latin typeface="+mj-lt"/>
              </a:rPr>
              <a:t>.</a:t>
            </a:r>
          </a:p>
          <a:p>
            <a:pPr marL="342900" lvl="1" indent="0" algn="just">
              <a:buNone/>
            </a:pPr>
            <a:endParaRPr lang="hu-HU" sz="1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342900" lvl="1" indent="0" algn="just">
              <a:buNone/>
            </a:pP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2D </a:t>
            </a:r>
            <a:r>
              <a:rPr lang="hu-HU" sz="1800" dirty="0">
                <a:latin typeface="+mj-lt"/>
                <a:cs typeface="Times New Roman" pitchFamily="18" charset="0"/>
              </a:rPr>
              <a:t> –   </a:t>
            </a:r>
            <a:r>
              <a:rPr lang="hu-HU" sz="1800" dirty="0" smtClean="0">
                <a:latin typeface="+mj-lt"/>
                <a:cs typeface="Times New Roman" pitchFamily="18" charset="0"/>
              </a:rPr>
              <a:t>	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</a:t>
            </a:r>
            <a:r>
              <a:rPr lang="hu-HU" sz="1800" dirty="0">
                <a:latin typeface="+mj-lt"/>
                <a:cs typeface="Times New Roman" pitchFamily="18" charset="0"/>
              </a:rPr>
              <a:t>(vízszintes tengely) : a frekvencia, </a:t>
            </a:r>
            <a:endParaRPr lang="hu-HU" sz="1800" dirty="0" smtClean="0">
              <a:latin typeface="+mj-lt"/>
              <a:cs typeface="Times New Roman" pitchFamily="18" charset="0"/>
            </a:endParaRPr>
          </a:p>
          <a:p>
            <a:pPr marL="342900" lvl="1" indent="0" algn="just">
              <a:buNone/>
            </a:pPr>
            <a:r>
              <a:rPr lang="hu-HU" sz="1800" dirty="0">
                <a:latin typeface="+mj-lt"/>
                <a:cs typeface="Times New Roman" pitchFamily="18" charset="0"/>
              </a:rPr>
              <a:t>		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hu-HU" sz="1800" dirty="0">
                <a:latin typeface="+mj-lt"/>
                <a:cs typeface="Times New Roman" pitchFamily="18" charset="0"/>
              </a:rPr>
              <a:t>(</a:t>
            </a:r>
            <a:r>
              <a:rPr lang="hu-HU" sz="1800" dirty="0" err="1">
                <a:latin typeface="+mj-lt"/>
                <a:cs typeface="Times New Roman" pitchFamily="18" charset="0"/>
              </a:rPr>
              <a:t>függ.tengely</a:t>
            </a:r>
            <a:r>
              <a:rPr lang="hu-HU" sz="1800" dirty="0">
                <a:latin typeface="+mj-lt"/>
                <a:cs typeface="Times New Roman" pitchFamily="18" charset="0"/>
              </a:rPr>
              <a:t>): </a:t>
            </a:r>
            <a:r>
              <a:rPr lang="hu-HU" sz="1800" dirty="0">
                <a:latin typeface="+mj-lt"/>
              </a:rPr>
              <a:t>szint(hang nyomás, intenzitás, energia)</a:t>
            </a:r>
          </a:p>
          <a:p>
            <a:pPr marL="342900" lvl="1" indent="0" algn="just">
              <a:buNone/>
            </a:pPr>
            <a:endParaRPr lang="hu-HU" sz="1800" dirty="0">
              <a:latin typeface="+mj-lt"/>
            </a:endParaRPr>
          </a:p>
          <a:p>
            <a:pPr>
              <a:buNone/>
            </a:pP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</a:t>
            </a:r>
            <a:r>
              <a:rPr lang="hu-HU" sz="1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Spektrogram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(Gördülő spektrum):</a:t>
            </a:r>
            <a:r>
              <a:rPr lang="hu-HU" altLang="hu-HU" sz="1800" dirty="0">
                <a:latin typeface="+mj-lt"/>
                <a:cs typeface="Times New Roman" pitchFamily="18" charset="0"/>
              </a:rPr>
              <a:t> a </a:t>
            </a:r>
            <a:r>
              <a:rPr lang="hu-HU" altLang="hu-HU" sz="1800" dirty="0" err="1">
                <a:latin typeface="+mj-lt"/>
                <a:cs typeface="Times New Roman" pitchFamily="18" charset="0"/>
              </a:rPr>
              <a:t>spektrogram</a:t>
            </a:r>
            <a:r>
              <a:rPr lang="hu-HU" altLang="hu-HU" sz="1800" dirty="0">
                <a:latin typeface="+mj-lt"/>
                <a:cs typeface="Times New Roman" pitchFamily="18" charset="0"/>
              </a:rPr>
              <a:t> a spektrum időbeli változása,</a:t>
            </a:r>
          </a:p>
          <a:p>
            <a:pPr>
              <a:buNone/>
            </a:pPr>
            <a:r>
              <a:rPr lang="hu-HU" altLang="hu-HU" sz="1800" dirty="0">
                <a:latin typeface="+mj-lt"/>
                <a:cs typeface="Times New Roman" pitchFamily="18" charset="0"/>
              </a:rPr>
              <a:t>			 vagyis mutatja, a frekvencia - összetevők szint eloszlásának időbeli változását. </a:t>
            </a:r>
            <a:endParaRPr lang="en-US" altLang="hu-HU" sz="1800" dirty="0">
              <a:latin typeface="+mj-lt"/>
              <a:cs typeface="Times New Roman" pitchFamily="18" charset="0"/>
            </a:endParaRPr>
          </a:p>
          <a:p>
            <a:pPr lvl="1" algn="just">
              <a:buNone/>
            </a:pPr>
            <a:endParaRPr lang="hu-HU" sz="1800" dirty="0">
              <a:latin typeface="+mj-lt"/>
              <a:cs typeface="Times New Roman" pitchFamily="18" charset="0"/>
            </a:endParaRPr>
          </a:p>
          <a:p>
            <a:pPr lvl="1" algn="just">
              <a:buNone/>
            </a:pPr>
            <a:r>
              <a:rPr lang="hu-HU" sz="1800" dirty="0">
                <a:latin typeface="+mj-lt"/>
                <a:cs typeface="Times New Roman" pitchFamily="18" charset="0"/>
              </a:rPr>
              <a:t>           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3D  </a:t>
            </a:r>
            <a:r>
              <a:rPr lang="hu-HU" sz="1800" dirty="0">
                <a:latin typeface="+mj-lt"/>
                <a:cs typeface="Times New Roman" pitchFamily="18" charset="0"/>
              </a:rPr>
              <a:t> –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</a:t>
            </a:r>
            <a:r>
              <a:rPr lang="hu-HU" sz="1800" dirty="0">
                <a:latin typeface="+mj-lt"/>
                <a:cs typeface="Times New Roman" pitchFamily="18" charset="0"/>
              </a:rPr>
              <a:t>: idő, 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y:</a:t>
            </a:r>
            <a:r>
              <a:rPr lang="hu-HU" sz="1800" dirty="0">
                <a:latin typeface="+mj-lt"/>
                <a:cs typeface="Times New Roman" pitchFamily="18" charset="0"/>
              </a:rPr>
              <a:t> frekvencia,    </a:t>
            </a:r>
            <a:r>
              <a:rPr lang="hu-H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z</a:t>
            </a:r>
            <a:r>
              <a:rPr lang="hu-HU" sz="1800" dirty="0">
                <a:latin typeface="+mj-lt"/>
                <a:cs typeface="Times New Roman" pitchFamily="18" charset="0"/>
              </a:rPr>
              <a:t>: amplitúdó( szürke árnyalat 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51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907704" y="277283"/>
            <a:ext cx="67233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+mj-lt"/>
                <a:cs typeface="Times New Roman" pitchFamily="18" charset="0"/>
              </a:rPr>
              <a:t>Összetett rezgések </a:t>
            </a:r>
            <a:r>
              <a:rPr lang="hu-HU" sz="2000" b="1" dirty="0" smtClean="0">
                <a:latin typeface="+mj-lt"/>
                <a:cs typeface="Times New Roman" pitchFamily="18" charset="0"/>
              </a:rPr>
              <a:t>frekvenciaelemzése</a:t>
            </a:r>
          </a:p>
          <a:p>
            <a:r>
              <a:rPr lang="hu-HU" sz="2000" b="1" dirty="0" smtClean="0">
                <a:latin typeface="+mj-lt"/>
                <a:cs typeface="Times New Roman" pitchFamily="18" charset="0"/>
              </a:rPr>
              <a:t>		Ábrázolások </a:t>
            </a:r>
            <a:r>
              <a:rPr lang="hu-HU" sz="2000" b="1" dirty="0">
                <a:latin typeface="+mj-lt"/>
                <a:cs typeface="Times New Roman" pitchFamily="18" charset="0"/>
              </a:rPr>
              <a:t>a frekvenciatartományban:</a:t>
            </a:r>
          </a:p>
          <a:p>
            <a:endParaRPr lang="hu-HU" sz="21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12" y="1496322"/>
            <a:ext cx="4277322" cy="1375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8" y="3109429"/>
            <a:ext cx="985975" cy="11503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1" y="3109428"/>
            <a:ext cx="971686" cy="11574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00" y="4425407"/>
            <a:ext cx="4270178" cy="1398483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5405967" y="1496321"/>
            <a:ext cx="8467" cy="135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4119034" y="1497136"/>
            <a:ext cx="12700" cy="130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 flipH="1">
            <a:off x="384164" y="3453865"/>
            <a:ext cx="211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cs typeface="Times New Roman" panose="02020603050405020304" pitchFamily="18" charset="0"/>
              </a:rPr>
              <a:t>Az </a:t>
            </a:r>
            <a:r>
              <a:rPr lang="hu-HU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hu-HU" sz="1200" dirty="0">
                <a:cs typeface="Times New Roman" panose="02020603050405020304" pitchFamily="18" charset="0"/>
              </a:rPr>
              <a:t> és </a:t>
            </a:r>
            <a:r>
              <a:rPr lang="hu-HU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hu-HU" sz="1200" dirty="0"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cs typeface="Times New Roman" panose="02020603050405020304" pitchFamily="18" charset="0"/>
              </a:rPr>
              <a:t>poziciójú</a:t>
            </a:r>
            <a:r>
              <a:rPr lang="hu-HU" sz="1200" dirty="0">
                <a:cs typeface="Times New Roman" panose="02020603050405020304" pitchFamily="18" charset="0"/>
              </a:rPr>
              <a:t> időablakban mért spektrumok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4119034" y="2872317"/>
            <a:ext cx="0" cy="2371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422900" y="2850988"/>
            <a:ext cx="0" cy="2371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4131734" y="4259733"/>
            <a:ext cx="391386" cy="1437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641658" y="4259733"/>
            <a:ext cx="490076" cy="15422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5521590" y="4266877"/>
            <a:ext cx="391386" cy="1437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4941291" y="4266877"/>
            <a:ext cx="516466" cy="15351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5422900" y="4403499"/>
            <a:ext cx="8467" cy="135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4140695" y="4403499"/>
            <a:ext cx="8467" cy="135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3731184" y="4185384"/>
            <a:ext cx="58321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frekvencia</a:t>
            </a:r>
            <a:endParaRPr lang="en-US" sz="825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139762" y="4190103"/>
            <a:ext cx="58321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frekvencia</a:t>
            </a:r>
            <a:endParaRPr lang="en-US" sz="825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552656" y="4499827"/>
            <a:ext cx="1620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frekvencia</a:t>
            </a:r>
            <a:endParaRPr lang="en-US" sz="825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388532" y="3003742"/>
            <a:ext cx="14058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intenzitás</a:t>
            </a:r>
            <a:endParaRPr lang="en-US" sz="825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4823188" y="3042763"/>
            <a:ext cx="14058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intenzitás</a:t>
            </a:r>
            <a:endParaRPr lang="en-US" sz="825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594971" y="2834641"/>
            <a:ext cx="31931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25" dirty="0"/>
              <a:t>idő</a:t>
            </a:r>
            <a:endParaRPr lang="en-US" sz="825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6685126" y="5752594"/>
            <a:ext cx="31931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25" dirty="0"/>
              <a:t>idő</a:t>
            </a:r>
            <a:endParaRPr lang="en-US" sz="825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531199" y="1578384"/>
            <a:ext cx="162061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25" dirty="0"/>
              <a:t>amplitúdó</a:t>
            </a:r>
            <a:endParaRPr lang="en-US" sz="825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4029202" y="121973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295238" y="12329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 flipH="1">
            <a:off x="415290" y="1745737"/>
            <a:ext cx="1929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cs typeface="Times New Roman" panose="02020603050405020304" pitchFamily="18" charset="0"/>
              </a:rPr>
              <a:t>Egy szó időfüggvénye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 flipH="1">
            <a:off x="384164" y="4811566"/>
            <a:ext cx="216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cs typeface="Times New Roman" panose="02020603050405020304" pitchFamily="18" charset="0"/>
              </a:rPr>
              <a:t>A teljes szón lépésenként, az időablakokban mért spektrumok egymásutánja, vagyis a </a:t>
            </a:r>
            <a:r>
              <a:rPr lang="hu-HU" sz="1200" dirty="0" err="1">
                <a:cs typeface="Times New Roman" panose="02020603050405020304" pitchFamily="18" charset="0"/>
              </a:rPr>
              <a:t>spektogram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4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1192" y="1484784"/>
            <a:ext cx="6084237" cy="435543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672" y="2062589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Hangnyomás (amplitúdó) </a:t>
            </a:r>
          </a:p>
          <a:p>
            <a:r>
              <a:rPr lang="hu-HU" dirty="0" smtClean="0"/>
              <a:t>változása az idő függvényében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672" y="4221088"/>
            <a:ext cx="3140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Hangszínkép </a:t>
            </a:r>
          </a:p>
          <a:p>
            <a:r>
              <a:rPr lang="hu-HU" dirty="0" smtClean="0"/>
              <a:t>változása az idő függvényében, </a:t>
            </a:r>
          </a:p>
          <a:p>
            <a:r>
              <a:rPr lang="hu-HU" dirty="0" smtClean="0"/>
              <a:t>vagyis </a:t>
            </a:r>
            <a:r>
              <a:rPr lang="hu-HU" dirty="0" err="1" smtClean="0"/>
              <a:t>spektrogram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6003452"/>
            <a:ext cx="53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https://auditoryneuroscience.com/acoustics/spectrogram</a:t>
            </a:r>
          </a:p>
        </p:txBody>
      </p:sp>
    </p:spTree>
    <p:extLst>
      <p:ext uri="{BB962C8B-B14F-4D97-AF65-F5344CB8AC3E}">
        <p14:creationId xmlns:p14="http://schemas.microsoft.com/office/powerpoint/2010/main" val="4103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/>
              <a:t>A beszédjel elemzése</a:t>
            </a:r>
            <a:br>
              <a:rPr lang="hu-HU" sz="3600" b="1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6404" y="1828802"/>
            <a:ext cx="7269480" cy="4351337"/>
          </a:xfrm>
        </p:spPr>
        <p:txBody>
          <a:bodyPr>
            <a:normAutofit fontScale="70000" lnSpcReduction="20000"/>
          </a:bodyPr>
          <a:lstStyle/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Fontos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mekkora időintervallumot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választunk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Rövid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ablakszélesség: Időben gyors változásokhoz: (pl.zárfelpattanás), zöngés hangperiódusokból az alapfrekvencia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kiszámítható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Hosszú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időablak: Finom frekvenciafelbontás, zöngés hangok felhangjai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látszanak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Minél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feketébb a kép, annál nagyobb a hangrész frekvenciaösszetevőjének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intenzitása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Zöngés-zöngétlen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szakaszok megállapítására is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alkalmas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Kisebb-nagyobb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energiájú szakaszok váltogatják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egymást </a:t>
            </a:r>
          </a:p>
          <a:p>
            <a:pPr marL="114247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TF (mintavételi ablak) ·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Δω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(frekvenciafelbontás, frekvenciaösszetevők távolsága DFT-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állandó érték.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5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87947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hu-HU">
              <a:latin typeface="Arial" pitchFamily="34" charset="0"/>
            </a:endParaRPr>
          </a:p>
        </p:txBody>
      </p:sp>
      <p:pic>
        <p:nvPicPr>
          <p:cNvPr id="84995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75" y="260350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195513" y="1844675"/>
            <a:ext cx="684053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latin typeface="Arial" pitchFamily="34" charset="0"/>
                <a:ea typeface="MS Mincho" pitchFamily="49" charset="-128"/>
              </a:rPr>
              <a:t>A     l     m     a    v    a   n  a   l         á        d         á        b        a        n</a:t>
            </a:r>
            <a:endParaRPr lang="en-US" altLang="hu-HU" sz="1600"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84997" name="Szövegdoboz 1"/>
          <p:cNvSpPr txBox="1">
            <a:spLocks noChangeArrowheads="1"/>
          </p:cNvSpPr>
          <p:nvPr/>
        </p:nvSpPr>
        <p:spPr bwMode="auto">
          <a:xfrm>
            <a:off x="0" y="107950"/>
            <a:ext cx="1654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/>
              <a:t>Példa beszéd</a:t>
            </a:r>
          </a:p>
          <a:p>
            <a:r>
              <a:rPr lang="hu-HU" altLang="hu-HU"/>
              <a:t>esetére</a:t>
            </a:r>
            <a:endParaRPr lang="en-US" altLang="hu-HU"/>
          </a:p>
        </p:txBody>
      </p:sp>
      <p:sp>
        <p:nvSpPr>
          <p:cNvPr id="84998" name="Szövegdoboz 2"/>
          <p:cNvSpPr txBox="1">
            <a:spLocks noChangeArrowheads="1"/>
          </p:cNvSpPr>
          <p:nvPr/>
        </p:nvSpPr>
        <p:spPr bwMode="auto">
          <a:xfrm>
            <a:off x="-19050" y="132080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/>
              <a:t>Időfüggvény</a:t>
            </a:r>
          </a:p>
          <a:p>
            <a:r>
              <a:rPr lang="hu-HU" altLang="hu-HU"/>
              <a:t>p(t)</a:t>
            </a:r>
            <a:endParaRPr lang="en-US" altLang="hu-HU"/>
          </a:p>
        </p:txBody>
      </p:sp>
      <p:sp>
        <p:nvSpPr>
          <p:cNvPr id="84999" name="Szövegdoboz 3"/>
          <p:cNvSpPr txBox="1">
            <a:spLocks noChangeArrowheads="1"/>
          </p:cNvSpPr>
          <p:nvPr/>
        </p:nvSpPr>
        <p:spPr bwMode="auto">
          <a:xfrm>
            <a:off x="-6350" y="3759200"/>
            <a:ext cx="177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dirty="0" smtClean="0"/>
              <a:t>teljesítményszint</a:t>
            </a:r>
            <a:endParaRPr lang="hu-HU" altLang="hu-HU" dirty="0"/>
          </a:p>
          <a:p>
            <a:r>
              <a:rPr lang="hu-HU" altLang="hu-HU" dirty="0" err="1"/>
              <a:t>Spectrogrammok</a:t>
            </a:r>
            <a:endParaRPr lang="hu-HU" altLang="hu-HU" dirty="0"/>
          </a:p>
          <a:p>
            <a:r>
              <a:rPr lang="hu-HU" altLang="hu-HU" dirty="0"/>
              <a:t>W(</a:t>
            </a:r>
            <a:r>
              <a:rPr lang="el-GR" altLang="hu-HU" dirty="0">
                <a:latin typeface="Arial" pitchFamily="34" charset="0"/>
              </a:rPr>
              <a:t>ω</a:t>
            </a:r>
            <a:r>
              <a:rPr lang="hu-HU" altLang="hu-HU" dirty="0"/>
              <a:t>,t)</a:t>
            </a:r>
            <a:endParaRPr lang="en-US" alt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063625" y="3068638"/>
            <a:ext cx="1131888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035050" y="4302125"/>
            <a:ext cx="1160463" cy="81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304925" y="1493838"/>
            <a:ext cx="890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179388" y="236538"/>
            <a:ext cx="9074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 </a:t>
            </a:r>
            <a:r>
              <a:rPr lang="hu-HU" sz="2000"/>
              <a:t>Napjainkban sok, a hangelemzés egyszerű elvégzésére alkalmas, szabadon használható</a:t>
            </a:r>
          </a:p>
          <a:p>
            <a:r>
              <a:rPr lang="hu-HU" sz="2000"/>
              <a:t> program van:</a:t>
            </a:r>
          </a:p>
          <a:p>
            <a:endParaRPr lang="hu-HU" sz="2000" i="1"/>
          </a:p>
          <a:p>
            <a:r>
              <a:rPr lang="hu-HU" sz="2000" i="1"/>
              <a:t>Cooledit</a:t>
            </a:r>
            <a:r>
              <a:rPr lang="hu-HU" sz="2000"/>
              <a:t> - általános akusztikai elemző </a:t>
            </a:r>
          </a:p>
          <a:p>
            <a:r>
              <a:rPr lang="hu-HU" sz="2000">
                <a:hlinkClick r:id="rId2"/>
              </a:rPr>
              <a:t>http://www.softpedia.com/get/Multimedia/Audio/Audio-Editors-Recorders/</a:t>
            </a:r>
            <a:endParaRPr lang="hu-HU" sz="2000"/>
          </a:p>
          <a:p>
            <a:r>
              <a:rPr lang="hu-HU" sz="2000"/>
              <a:t>Cool-Edit-Pro.shtml</a:t>
            </a:r>
            <a:endParaRPr lang="hu-HU" sz="2000" i="1"/>
          </a:p>
          <a:p>
            <a:endParaRPr lang="hu-HU" sz="2000" i="1"/>
          </a:p>
          <a:p>
            <a:r>
              <a:rPr lang="hu-HU" sz="2000" i="1"/>
              <a:t>Wavesurfer</a:t>
            </a:r>
            <a:r>
              <a:rPr lang="hu-HU" sz="2000"/>
              <a:t> -  beszédelemző, szegmentáló</a:t>
            </a:r>
          </a:p>
          <a:p>
            <a:r>
              <a:rPr lang="hu-HU" sz="2000"/>
              <a:t>http://www.speech.kth.se/wavesurfer/</a:t>
            </a:r>
            <a:endParaRPr lang="hu-HU" sz="2000" i="1"/>
          </a:p>
          <a:p>
            <a:endParaRPr lang="hu-HU" sz="2000" i="1"/>
          </a:p>
          <a:p>
            <a:r>
              <a:rPr lang="hu-HU" sz="2000" i="1"/>
              <a:t>Wasp</a:t>
            </a:r>
            <a:r>
              <a:rPr lang="hu-HU" sz="2000"/>
              <a:t>-  beszédelemző, szegmentáló</a:t>
            </a:r>
          </a:p>
          <a:p>
            <a:r>
              <a:rPr lang="hu-HU" sz="2000"/>
              <a:t>http://www.phon.ucl.ac.uk/resource/sfs/wasp.htm</a:t>
            </a:r>
            <a:endParaRPr lang="hu-HU" sz="2000" i="1"/>
          </a:p>
          <a:p>
            <a:endParaRPr lang="hu-HU" sz="2000" i="1"/>
          </a:p>
          <a:p>
            <a:r>
              <a:rPr lang="hu-HU" sz="2000" i="1"/>
              <a:t>Praat </a:t>
            </a:r>
            <a:r>
              <a:rPr lang="hu-HU" sz="2000"/>
              <a:t>-  fonetikai elemző, szerkesztő program</a:t>
            </a:r>
          </a:p>
          <a:p>
            <a:r>
              <a:rPr lang="hu-HU" sz="2000"/>
              <a:t>http://www.fon.hum.uva.nl/praat/</a:t>
            </a:r>
            <a:endParaRPr lang="en-US" sz="2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B91D-B880-44E7-8D41-77418ADD65CB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5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27" descr="9a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38862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560" y="1241195"/>
            <a:ext cx="55451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hu-HU" b="1" i="1" dirty="0"/>
          </a:p>
          <a:p>
            <a:pPr marL="457200" indent="-457200"/>
            <a:r>
              <a:rPr lang="hu-HU" dirty="0"/>
              <a:t>Rezgő rendszer 3 eleme: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Tömeg</a:t>
            </a:r>
            <a:r>
              <a:rPr lang="hu-HU" dirty="0"/>
              <a:t> –   mozgási energia tárolása 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>
                <a:sym typeface="Symbol" pitchFamily="18" charset="2"/>
              </a:rPr>
              <a:t>1/f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b="1" dirty="0"/>
          </a:p>
          <a:p>
            <a:pPr marL="457200" indent="-457200"/>
            <a:r>
              <a:rPr lang="hu-HU" b="1" dirty="0"/>
              <a:t>rugalmasság </a:t>
            </a:r>
            <a:r>
              <a:rPr lang="hu-HU" dirty="0"/>
              <a:t>– helyzeti energia </a:t>
            </a:r>
            <a:r>
              <a:rPr lang="hu-HU" dirty="0">
                <a:sym typeface="Symbol" pitchFamily="18" charset="2"/>
              </a:rPr>
              <a:t></a:t>
            </a:r>
            <a:r>
              <a:rPr lang="hu-HU" dirty="0"/>
              <a:t> f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Súrlódás vagy ellenállás</a:t>
            </a:r>
          </a:p>
          <a:p>
            <a:pPr marL="457200" indent="-457200"/>
            <a:endParaRPr lang="hu-HU" b="1" dirty="0"/>
          </a:p>
          <a:p>
            <a:pPr marL="457200" indent="-457200"/>
            <a:endParaRPr lang="hu-HU" b="1" dirty="0"/>
          </a:p>
          <a:p>
            <a:pPr marL="457200" indent="-457200"/>
            <a:endParaRPr lang="hu-HU" b="1" dirty="0"/>
          </a:p>
          <a:p>
            <a:pPr marL="457200" indent="-457200"/>
            <a:endParaRPr lang="hu-HU" b="1" dirty="0"/>
          </a:p>
          <a:p>
            <a:pPr marL="457200" indent="-457200"/>
            <a:r>
              <a:rPr lang="hu-HU" i="1" dirty="0"/>
              <a:t>T</a:t>
            </a:r>
            <a:r>
              <a:rPr lang="hu-HU" dirty="0"/>
              <a:t> lecsengési idő</a:t>
            </a:r>
          </a:p>
          <a:p>
            <a:pPr marL="457200" indent="-457200"/>
            <a:r>
              <a:rPr lang="hu-HU" dirty="0"/>
              <a:t>csillapítás: súrlódás és sugárzás okozza az energia veszteséget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851275" y="2060575"/>
          <a:ext cx="719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gyenlet" r:id="rId4" imgW="444500" imgH="419100" progId="Equation.3">
                  <p:embed/>
                </p:oleObj>
              </mc:Choice>
              <mc:Fallback>
                <p:oleObj name="Egyenlet" r:id="rId4" imgW="4445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060575"/>
                        <a:ext cx="71913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1979613" y="5084763"/>
          <a:ext cx="7921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gyenlet" r:id="rId6" imgW="469900" imgH="393700" progId="Equation.3">
                  <p:embed/>
                </p:oleObj>
              </mc:Choice>
              <mc:Fallback>
                <p:oleObj name="Egyenlet" r:id="rId6" imgW="4699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84763"/>
                        <a:ext cx="79216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D59F0-4321-47B2-A4E7-4CB5E43F82F9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39719" y="494163"/>
            <a:ext cx="306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Rezgések csillapodása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10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2275"/>
            <a:ext cx="5715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96FF7-00A8-4F6A-AFA0-71C21BF04549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395536" y="908720"/>
            <a:ext cx="83947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dirty="0" smtClean="0"/>
              <a:t>Rezgésre </a:t>
            </a:r>
            <a:r>
              <a:rPr lang="hu-HU" dirty="0"/>
              <a:t>képes rendszer erő hatására saját vagy szabad rezgést végez. </a:t>
            </a:r>
          </a:p>
          <a:p>
            <a:pPr marL="457200" indent="-457200"/>
            <a:r>
              <a:rPr lang="hu-HU" dirty="0"/>
              <a:t>Rezgés külső energiatáplálás nélkül lecseng.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hu-HU" dirty="0"/>
              <a:t>Rezgés folyamatossá tétele:</a:t>
            </a:r>
          </a:p>
          <a:p>
            <a:pPr marL="457200" indent="-457200"/>
            <a:r>
              <a:rPr lang="en-US" dirty="0"/>
              <a:t>   </a:t>
            </a:r>
            <a:r>
              <a:rPr lang="hu-HU" dirty="0"/>
              <a:t>	</a:t>
            </a:r>
            <a:r>
              <a:rPr lang="hu-HU" b="1" dirty="0"/>
              <a:t>öngerjesztett rezgés</a:t>
            </a:r>
          </a:p>
          <a:p>
            <a:pPr marL="457200" indent="-457200"/>
            <a:r>
              <a:rPr lang="hu-HU" dirty="0"/>
              <a:t>pl. hangszalag rezgése öngerjesztésű visszaszabályozással megy végbe</a:t>
            </a:r>
          </a:p>
          <a:p>
            <a:pPr marL="457200" indent="-457200"/>
            <a:r>
              <a:rPr lang="en-US" b="1" dirty="0"/>
              <a:t>   </a:t>
            </a:r>
            <a:endParaRPr lang="hu-HU" b="1" dirty="0"/>
          </a:p>
          <a:p>
            <a:pPr marL="457200" indent="-457200"/>
            <a:r>
              <a:rPr lang="hu-HU" b="1" dirty="0"/>
              <a:t>	kényszerrezgés</a:t>
            </a:r>
            <a:r>
              <a:rPr lang="hu-HU" dirty="0"/>
              <a:t> </a:t>
            </a:r>
            <a:endParaRPr lang="en-US" dirty="0"/>
          </a:p>
          <a:p>
            <a:pPr marL="457200" indent="-457200"/>
            <a:r>
              <a:rPr lang="hu-HU" dirty="0"/>
              <a:t>Külső kényszererő a gerjesztő erő, kényszerfrekvencia a kényszerrezgés frekvenciája.</a:t>
            </a:r>
          </a:p>
          <a:p>
            <a:pPr marL="457200" indent="-457200"/>
            <a:endParaRPr lang="hu-HU" sz="2000" dirty="0"/>
          </a:p>
          <a:p>
            <a:pPr marL="457200" indent="-457200"/>
            <a:r>
              <a:rPr lang="hu-HU" sz="2000" dirty="0"/>
              <a:t>Kényszerfrekvenciát </a:t>
            </a:r>
            <a:r>
              <a:rPr lang="hu-HU" sz="2000" u="sng" dirty="0"/>
              <a:t>a gerjesztő periodikus erő frekvenciája szabja meg</a:t>
            </a:r>
            <a:endParaRPr lang="hu-HU" sz="2000" dirty="0"/>
          </a:p>
          <a:p>
            <a:pPr marL="457200" indent="-457200"/>
            <a:r>
              <a:rPr lang="hu-HU" sz="2000" dirty="0"/>
              <a:t>Amplitúdót kényszerítő erő amplitúdója befolyásolja. 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b="1" dirty="0"/>
              <a:t>Ha a gerjesztő frekvencia = önfrekvencia </a:t>
            </a:r>
            <a:r>
              <a:rPr lang="hu-HU" sz="2000" b="1" dirty="0">
                <a:sym typeface="Symbol" pitchFamily="18" charset="2"/>
              </a:rPr>
              <a:t></a:t>
            </a:r>
            <a:r>
              <a:rPr lang="hu-HU" sz="2000" b="1" dirty="0"/>
              <a:t> REZONANCIA jön létre.</a:t>
            </a:r>
            <a:endParaRPr lang="en-US" sz="2000" b="1" dirty="0"/>
          </a:p>
          <a:p>
            <a:pPr marL="457200" indent="-457200"/>
            <a:r>
              <a:rPr lang="hu-HU" dirty="0"/>
              <a:t> </a:t>
            </a:r>
            <a:endParaRPr lang="en-US" dirty="0"/>
          </a:p>
          <a:p>
            <a:pPr marL="457200" indent="-457200"/>
            <a:r>
              <a:rPr lang="hu-HU" dirty="0"/>
              <a:t>Ekkor maximálisan együtt rezeg a gerjesztő rendszer a </a:t>
            </a:r>
            <a:r>
              <a:rPr lang="hu-HU" dirty="0" err="1"/>
              <a:t>gerjesztettel</a:t>
            </a:r>
            <a:r>
              <a:rPr lang="hu-HU" dirty="0"/>
              <a:t>.</a:t>
            </a:r>
          </a:p>
          <a:p>
            <a:pPr marL="457200" indent="-457200"/>
            <a:r>
              <a:rPr lang="hu-HU" b="1" dirty="0"/>
              <a:t>A gerjesztett rendszer a rezonátor.</a:t>
            </a:r>
            <a:r>
              <a:rPr lang="hu-HU" dirty="0"/>
              <a:t> A frekvencia függvényében felvett rezgés amplitúdó görbét rezonátor­görbének nevezzük.</a:t>
            </a:r>
          </a:p>
          <a:p>
            <a:pPr marL="457200" indent="-457200"/>
            <a:r>
              <a:rPr lang="hu-HU" dirty="0"/>
              <a:t>Kényszerrezgés amplitúdója a kényszerítő rezgés amplitúdójának sokszorosa lehet.</a:t>
            </a:r>
          </a:p>
          <a:p>
            <a:pPr marL="457200" indent="-457200"/>
            <a:r>
              <a:rPr lang="hu-HU" dirty="0"/>
              <a:t>A rezonanciagörbe alakja függ a csillapítási tényezőktől és a súrlódási erőtől.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B6F31-F1A2-4781-A77C-B13B6BC6537C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 flipH="1">
            <a:off x="-540568" y="332656"/>
            <a:ext cx="816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just"/>
            <a:r>
              <a:rPr lang="hu-HU" sz="2400" b="1" dirty="0"/>
              <a:t>Kényszerrezgés, rezonancia</a:t>
            </a:r>
          </a:p>
          <a:p>
            <a:pPr marL="457200" indent="-45720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0"/>
            <a:ext cx="89027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  <a:p>
            <a:endParaRPr lang="hu-HU"/>
          </a:p>
          <a:p>
            <a:r>
              <a:rPr lang="pt-PT" b="1"/>
              <a:t>A hallás biológiai és kognitív háttere, működési mechanizmusok:</a:t>
            </a:r>
          </a:p>
          <a:p>
            <a:r>
              <a:rPr lang="hu-HU"/>
              <a:t>	</a:t>
            </a:r>
            <a:r>
              <a:rPr lang="pt-PT"/>
              <a:t>A periférikus hallási rendszer működése </a:t>
            </a:r>
            <a:r>
              <a:rPr lang="hu-HU"/>
              <a:t>Idegi folyamatok tárgyalása, a kétfülű hallás</a:t>
            </a:r>
            <a:endParaRPr lang="hu-HU" i="1"/>
          </a:p>
          <a:p>
            <a:endParaRPr lang="hu-HU"/>
          </a:p>
          <a:p>
            <a:r>
              <a:rPr lang="hu-HU" b="1"/>
              <a:t>Hangpercepció,</a:t>
            </a:r>
            <a:r>
              <a:rPr lang="hu-HU"/>
              <a:t> </a:t>
            </a:r>
          </a:p>
          <a:p>
            <a:r>
              <a:rPr lang="hu-HU"/>
              <a:t>	Hangosság, hangmagasság, időbeli felbontás, frekvenciaszelektivitás, elfedések</a:t>
            </a:r>
            <a:r>
              <a:rPr lang="pt-PT"/>
              <a:t> </a:t>
            </a:r>
          </a:p>
          <a:p>
            <a:endParaRPr lang="hu-HU"/>
          </a:p>
          <a:p>
            <a:r>
              <a:rPr lang="hu-HU" b="1"/>
              <a:t>Beszédpercepció,</a:t>
            </a:r>
            <a:r>
              <a:rPr lang="hu-HU"/>
              <a:t> </a:t>
            </a:r>
          </a:p>
          <a:p>
            <a:r>
              <a:rPr lang="hu-HU"/>
              <a:t>	Percepciós bázis</a:t>
            </a:r>
            <a:endParaRPr lang="hu-HU" i="1"/>
          </a:p>
          <a:p>
            <a:endParaRPr lang="hu-HU"/>
          </a:p>
          <a:p>
            <a:r>
              <a:rPr lang="hu-HU" b="1"/>
              <a:t>Beszédészlelés zavarai, nagyothallás következményei</a:t>
            </a:r>
          </a:p>
          <a:p>
            <a:endParaRPr lang="hu-HU"/>
          </a:p>
          <a:p>
            <a:r>
              <a:rPr lang="hu-HU" b="1"/>
              <a:t>Hallókészülékek</a:t>
            </a:r>
          </a:p>
          <a:p>
            <a:r>
              <a:rPr lang="hu-HU"/>
              <a:t>	Jelfeldolgozási stratégiék, digitálisan programozható hallókészülékek, </a:t>
            </a:r>
          </a:p>
          <a:p>
            <a:r>
              <a:rPr lang="hu-HU"/>
              <a:t>	digitális hallókészülékek</a:t>
            </a:r>
            <a:endParaRPr lang="hu-HU" i="1"/>
          </a:p>
          <a:p>
            <a:r>
              <a:rPr lang="hu-HU"/>
              <a:t>	Sikeres  hallókészülék illesztési módszerek</a:t>
            </a:r>
            <a:endParaRPr lang="hu-HU" i="1"/>
          </a:p>
          <a:p>
            <a:endParaRPr lang="hu-HU" altLang="ja-JP" b="1"/>
          </a:p>
          <a:p>
            <a:r>
              <a:rPr lang="hu-HU" altLang="ja-JP" b="1"/>
              <a:t>Beültetett eszközök</a:t>
            </a:r>
          </a:p>
          <a:p>
            <a:r>
              <a:rPr lang="hu-HU" altLang="ja-JP"/>
              <a:t>	Csontvezetéses hallókészülékek, középfül implantátumok, cohleáris implantátumok,</a:t>
            </a:r>
          </a:p>
          <a:p>
            <a:r>
              <a:rPr lang="hu-HU" altLang="ja-JP"/>
              <a:t>	Agytörzsi hallásimplantátumok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71DB-D363-44B4-9A81-2EB7B24478B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51498" y="0"/>
            <a:ext cx="8921032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14400" lvl="1" indent="-457200"/>
            <a:endParaRPr lang="hu-HU" b="1" dirty="0"/>
          </a:p>
          <a:p>
            <a:pPr marL="457200" indent="-457200"/>
            <a:r>
              <a:rPr lang="hu-HU" sz="2000" b="1" dirty="0"/>
              <a:t>HANGFORRÁS:	</a:t>
            </a:r>
            <a:endParaRPr lang="en-US" sz="2000" b="1" dirty="0"/>
          </a:p>
          <a:p>
            <a:pPr marL="457200" indent="-457200"/>
            <a:r>
              <a:rPr lang="hu-HU" sz="2000" dirty="0"/>
              <a:t>korlátozott kiterjedésű rezgő tömeg</a:t>
            </a:r>
            <a:endParaRPr lang="en-US" sz="2000" dirty="0"/>
          </a:p>
          <a:p>
            <a:pPr marL="457200" indent="-457200"/>
            <a:r>
              <a:rPr lang="hu-HU" sz="2000" b="1" dirty="0"/>
              <a:t>	korlátozott geometria </a:t>
            </a:r>
            <a:r>
              <a:rPr lang="hu-HU" sz="2000" b="1" dirty="0">
                <a:sym typeface="Symbol" pitchFamily="18" charset="2"/>
              </a:rPr>
              <a:t></a:t>
            </a:r>
            <a:r>
              <a:rPr lang="hu-HU" sz="2000" b="1" dirty="0"/>
              <a:t> meghatározza a hangforrás hangmagasságát</a:t>
            </a:r>
            <a:endParaRPr lang="hu-HU" sz="2000" dirty="0"/>
          </a:p>
          <a:p>
            <a:pPr marL="457200" indent="-457200"/>
            <a:r>
              <a:rPr lang="hu-HU" sz="2000" dirty="0"/>
              <a:t>hangforrások 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állandó nyomásingadozást biztosítanak</a:t>
            </a:r>
          </a:p>
          <a:p>
            <a:pPr marL="457200" indent="-457200"/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dirty="0"/>
              <a:t>Hangforrás átadja a rezgést az azt közvetítő közegnek: </a:t>
            </a:r>
          </a:p>
          <a:p>
            <a:pPr marL="457200" indent="-457200"/>
            <a:r>
              <a:rPr lang="hu-HU" sz="2000" dirty="0"/>
              <a:t>						a részecskék kényszerrezgést végeznek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b="1" dirty="0" smtClean="0"/>
              <a:t>HANGHULLÁM</a:t>
            </a:r>
            <a:r>
              <a:rPr lang="hu-HU" sz="2000" b="1" dirty="0"/>
              <a:t>: Mechanikai hullám</a:t>
            </a:r>
            <a:endParaRPr lang="hu-HU" sz="2000" dirty="0"/>
          </a:p>
          <a:p>
            <a:pPr marL="457200" indent="-457200"/>
            <a:endParaRPr lang="hu-HU" sz="2000" b="1" dirty="0"/>
          </a:p>
          <a:p>
            <a:pPr marL="457200" indent="-457200"/>
            <a:r>
              <a:rPr lang="hu-HU" sz="2000" dirty="0"/>
              <a:t>Energiaterjedés, ahol a közeg közvetít, de önmaga haladó mozgást nem végez.</a:t>
            </a:r>
            <a:endParaRPr lang="hu-HU" sz="2000" b="1" dirty="0"/>
          </a:p>
          <a:p>
            <a:pPr marL="457200" indent="-457200"/>
            <a:r>
              <a:rPr lang="hu-HU" sz="2000" dirty="0"/>
              <a:t>hangforrás rezgéseinek mechanikai hullám formájában történő tovaterjedése a közeg </a:t>
            </a:r>
          </a:p>
          <a:p>
            <a:pPr marL="457200" indent="-457200"/>
            <a:r>
              <a:rPr lang="hu-HU" sz="2000" dirty="0"/>
              <a:t>részecskéinek rezgésállapotának továbbításával </a:t>
            </a:r>
          </a:p>
          <a:p>
            <a:pPr marL="457200" indent="-457200"/>
            <a:endParaRPr lang="hu-HU" sz="2000" dirty="0"/>
          </a:p>
          <a:p>
            <a:pPr marL="457200" indent="-457200"/>
            <a:endParaRPr lang="hu-HU" sz="2000" dirty="0"/>
          </a:p>
          <a:p>
            <a:pPr marL="457200" indent="-457200"/>
            <a:endParaRPr lang="hu-HU" sz="2000" dirty="0" smtClean="0"/>
          </a:p>
          <a:p>
            <a:pPr marL="457200" indent="-457200"/>
            <a:endParaRPr lang="hu-HU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hu-HU" sz="2000" dirty="0"/>
              <a:t>légnemű testekben 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csak </a:t>
            </a:r>
            <a:r>
              <a:rPr lang="hu-HU" sz="2000" u="sng" dirty="0"/>
              <a:t>longitudinális</a:t>
            </a:r>
            <a:endParaRPr lang="hu-HU" sz="2000" dirty="0"/>
          </a:p>
          <a:p>
            <a:pPr marL="457200" indent="-457200"/>
            <a:r>
              <a:rPr lang="hu-HU" sz="2000" dirty="0"/>
              <a:t>szilárd testekben	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főleg </a:t>
            </a:r>
            <a:r>
              <a:rPr lang="hu-HU" sz="2000" u="sng" dirty="0"/>
              <a:t>transzverzális </a:t>
            </a:r>
            <a:endParaRPr lang="hu-HU" sz="2000" dirty="0"/>
          </a:p>
          <a:p>
            <a:pPr marL="457200" indent="-457200"/>
            <a:endParaRPr lang="hu-HU" sz="2000" dirty="0"/>
          </a:p>
          <a:p>
            <a:pPr marL="457200" indent="-457200"/>
            <a:endParaRPr lang="en-US" dirty="0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184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CA235-3A04-45AE-8DFA-1E055422DE71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  <p:pic>
        <p:nvPicPr>
          <p:cNvPr id="5" name="wavePropag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672764" y="4664492"/>
            <a:ext cx="4286250" cy="89863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31766" y="4941168"/>
            <a:ext cx="2747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</a:t>
            </a:r>
            <a:r>
              <a:rPr lang="hu-HU" sz="800" dirty="0" smtClean="0"/>
              <a:t>auditoryneuroscience.com/acoustics/sound-propagation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18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06475"/>
            <a:ext cx="5410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DE79B-F7E4-49C2-ABB4-345E2112DF69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166688" y="260350"/>
            <a:ext cx="89773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/>
            <a:r>
              <a:rPr lang="hu-HU" sz="2000" b="1" i="1" dirty="0"/>
              <a:t>HANGTÉR</a:t>
            </a:r>
          </a:p>
          <a:p>
            <a:pPr lvl="2"/>
            <a:r>
              <a:rPr lang="hu-HU" sz="2000" dirty="0" err="1"/>
              <a:t>Vívő</a:t>
            </a:r>
            <a:r>
              <a:rPr lang="hu-HU" sz="2000" dirty="0"/>
              <a:t> közeg, amely valamilyen </a:t>
            </a:r>
            <a:r>
              <a:rPr lang="hu-HU" sz="2000" u="sng" dirty="0"/>
              <a:t>mechanikai rezgés</a:t>
            </a:r>
            <a:r>
              <a:rPr lang="hu-HU" sz="2000" dirty="0"/>
              <a:t> hatását közvetíti.</a:t>
            </a:r>
            <a:endParaRPr lang="en-US" sz="2000" dirty="0"/>
          </a:p>
          <a:p>
            <a:r>
              <a:rPr lang="hu-HU" sz="2000" dirty="0"/>
              <a:t>légnemű, cseppfolyós, szilárd</a:t>
            </a:r>
          </a:p>
          <a:p>
            <a:endParaRPr lang="hu-HU" sz="2000" dirty="0"/>
          </a:p>
          <a:p>
            <a:r>
              <a:rPr lang="hu-HU" sz="2000" dirty="0"/>
              <a:t>Levegőben a hanghullámok:</a:t>
            </a:r>
            <a:endParaRPr lang="en-US" sz="2000" dirty="0"/>
          </a:p>
          <a:p>
            <a:r>
              <a:rPr lang="hu-HU" sz="2000" dirty="0"/>
              <a:t>0 C</a:t>
            </a:r>
            <a:r>
              <a:rPr lang="hu-HU" sz="2000" dirty="0">
                <a:sym typeface="Symbol" pitchFamily="18" charset="2"/>
              </a:rPr>
              <a:t></a:t>
            </a:r>
            <a:r>
              <a:rPr lang="en-US" sz="2000" dirty="0">
                <a:sym typeface="Symbol" pitchFamily="18" charset="2"/>
              </a:rPr>
              <a:t>,</a:t>
            </a:r>
            <a:r>
              <a:rPr lang="hu-HU" sz="2000" dirty="0"/>
              <a:t> 1 </a:t>
            </a:r>
            <a:r>
              <a:rPr lang="hu-HU" sz="2000" dirty="0" err="1"/>
              <a:t>atm</a:t>
            </a:r>
            <a:r>
              <a:rPr lang="hu-HU" sz="2000" dirty="0"/>
              <a:t> (100 000 Pa) nyomáson c = 331,5</a:t>
            </a:r>
            <a:r>
              <a:rPr lang="en-US" sz="2000" dirty="0"/>
              <a:t>m/s</a:t>
            </a:r>
          </a:p>
          <a:p>
            <a:r>
              <a:rPr lang="hu-HU" sz="2000" dirty="0"/>
              <a:t> visszaverődés,</a:t>
            </a:r>
            <a:r>
              <a:rPr lang="en-US" sz="2000" dirty="0"/>
              <a:t> </a:t>
            </a:r>
            <a:r>
              <a:rPr lang="hu-HU" sz="2000" dirty="0"/>
              <a:t> elhajlás 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általános, mint minden hullámformánál</a:t>
            </a:r>
            <a:endParaRPr lang="en-US" sz="2000" dirty="0"/>
          </a:p>
          <a:p>
            <a:endParaRPr lang="en-US" sz="2000" u="sng" dirty="0"/>
          </a:p>
          <a:p>
            <a:r>
              <a:rPr lang="hu-HU" sz="2000" u="sng" dirty="0"/>
              <a:t>jellemző paraméterek: ∆s, ∆v, ∆p </a:t>
            </a:r>
            <a:endParaRPr lang="en-US" sz="2000" u="sng" dirty="0"/>
          </a:p>
          <a:p>
            <a:endParaRPr lang="en-US" sz="2000" u="sng" dirty="0"/>
          </a:p>
          <a:p>
            <a:r>
              <a:rPr lang="hu-HU" sz="2000" b="1" dirty="0">
                <a:solidFill>
                  <a:srgbClr val="FF0000"/>
                </a:solidFill>
              </a:rPr>
              <a:t>Hangnyomás:     1Pa = 1 N/m2</a:t>
            </a:r>
            <a:r>
              <a:rPr lang="hu-HU" sz="2000" dirty="0"/>
              <a:t> = 0,10 cm</a:t>
            </a:r>
            <a:r>
              <a:rPr lang="en-US" sz="2000" dirty="0"/>
              <a:t> </a:t>
            </a:r>
            <a:r>
              <a:rPr lang="en-US" sz="2000" dirty="0" err="1"/>
              <a:t>vizoszl</a:t>
            </a:r>
            <a:r>
              <a:rPr lang="en-US" sz="2000" dirty="0"/>
              <a:t>.</a:t>
            </a:r>
            <a:endParaRPr lang="hu-HU" sz="2000" dirty="0"/>
          </a:p>
          <a:p>
            <a:r>
              <a:rPr lang="hu-HU" sz="2000" i="1" dirty="0"/>
              <a:t>Hangnyomás(            )</a:t>
            </a:r>
            <a:r>
              <a:rPr lang="hu-HU" sz="2000" dirty="0"/>
              <a:t>:A hang terjedésekor a részecskék sűrűsödése és ritkulása </a:t>
            </a:r>
          </a:p>
          <a:p>
            <a:r>
              <a:rPr lang="hu-HU" sz="2000" dirty="0"/>
              <a:t>egy adott pontban               nyomásváltozást eredményez. Ez a nyomásingadozás </a:t>
            </a:r>
          </a:p>
          <a:p>
            <a:r>
              <a:rPr lang="hu-HU" sz="2000" dirty="0"/>
              <a:t>igen kicsi és a légköri (sztatikus) nyomás értékére </a:t>
            </a:r>
            <a:r>
              <a:rPr lang="hu-HU" sz="2000" dirty="0" err="1"/>
              <a:t>szuperponálódik</a:t>
            </a:r>
            <a:r>
              <a:rPr lang="hu-HU" sz="2000" dirty="0"/>
              <a:t>. A nyomás időbeli </a:t>
            </a:r>
          </a:p>
          <a:p>
            <a:r>
              <a:rPr lang="hu-HU" sz="2000" dirty="0"/>
              <a:t>változása tehát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en-US" dirty="0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1619250" y="3644900"/>
          <a:ext cx="863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3" imgW="520474" imgH="241195" progId="Equation.3">
                  <p:embed/>
                </p:oleObj>
              </mc:Choice>
              <mc:Fallback>
                <p:oleObj name="Equation" r:id="rId3" imgW="520474" imgH="24119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8636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1" name="Object 14"/>
          <p:cNvGraphicFramePr>
            <a:graphicFrameLocks noChangeAspect="1"/>
          </p:cNvGraphicFramePr>
          <p:nvPr/>
        </p:nvGraphicFramePr>
        <p:xfrm>
          <a:off x="2124075" y="3933825"/>
          <a:ext cx="809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5" imgW="520474" imgH="241195" progId="Equation.3">
                  <p:embed/>
                </p:oleObj>
              </mc:Choice>
              <mc:Fallback>
                <p:oleObj name="Equation" r:id="rId5" imgW="520474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33825"/>
                        <a:ext cx="8096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71550" y="4941888"/>
          <a:ext cx="1871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6" imgW="1028254" imgH="241195" progId="Equation.3">
                  <p:embed/>
                </p:oleObj>
              </mc:Choice>
              <mc:Fallback>
                <p:oleObj name="Equation" r:id="rId6" imgW="1028254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41888"/>
                        <a:ext cx="1871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173" name="Object 18"/>
          <p:cNvGraphicFramePr>
            <a:graphicFrameLocks noChangeAspect="1"/>
          </p:cNvGraphicFramePr>
          <p:nvPr/>
        </p:nvGraphicFramePr>
        <p:xfrm>
          <a:off x="1042988" y="5516563"/>
          <a:ext cx="3708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8" imgW="2120900" imgH="546100" progId="Equation.3">
                  <p:embed/>
                </p:oleObj>
              </mc:Choice>
              <mc:Fallback>
                <p:oleObj name="Equation" r:id="rId8" imgW="2120900" imgH="546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16563"/>
                        <a:ext cx="3708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4932363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/>
              <a:t>[N/m2]</a:t>
            </a:r>
            <a:r>
              <a:rPr lang="en-US"/>
              <a:t> </a:t>
            </a: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FA53E-D325-4441-8416-4BFC210DC48D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16913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hu-HU"/>
          </a:p>
          <a:p>
            <a:pPr marL="457200" indent="-457200"/>
            <a:endParaRPr lang="hu-HU"/>
          </a:p>
          <a:p>
            <a:pPr marL="457200" indent="-457200"/>
            <a:r>
              <a:rPr lang="hu-HU" sz="2000"/>
              <a:t>sztatikus nyomás 			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1 atm </a:t>
            </a:r>
            <a:r>
              <a:rPr lang="hu-HU" sz="2000">
                <a:sym typeface="Symbol" pitchFamily="18" charset="2"/>
              </a:rPr>
              <a:t></a:t>
            </a:r>
            <a:r>
              <a:rPr lang="hu-HU" sz="2000"/>
              <a:t> 10</a:t>
            </a:r>
            <a:r>
              <a:rPr lang="en-US" sz="2000"/>
              <a:t>0 000 P</a:t>
            </a:r>
            <a:r>
              <a:rPr lang="hu-HU" sz="2000"/>
              <a:t>a</a:t>
            </a:r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beszéd nyomásingadozás 		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 </a:t>
            </a:r>
            <a:r>
              <a:rPr lang="en-US" sz="2000"/>
              <a:t>0,01-0,1  </a:t>
            </a:r>
            <a:r>
              <a:rPr lang="hu-HU" sz="2000"/>
              <a:t>Pa</a:t>
            </a:r>
            <a:r>
              <a:rPr lang="en-US" sz="2000"/>
              <a:t> </a:t>
            </a:r>
            <a:r>
              <a:rPr lang="hu-HU" sz="2000"/>
              <a:t>		</a:t>
            </a:r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Hallásköszöb</a:t>
            </a:r>
            <a:r>
              <a:rPr lang="en-US" sz="2000"/>
              <a:t> 		 </a:t>
            </a:r>
            <a:r>
              <a:rPr lang="hu-HU" sz="2000"/>
              <a:t>	</a:t>
            </a:r>
            <a:r>
              <a:rPr lang="hu-HU" sz="2000">
                <a:sym typeface="Symbol" pitchFamily="18" charset="2"/>
              </a:rPr>
              <a:t></a:t>
            </a:r>
            <a:r>
              <a:rPr lang="en-US" sz="2000"/>
              <a:t> 0,000020 Pa        </a:t>
            </a:r>
            <a:r>
              <a:rPr lang="hu-HU" sz="2000"/>
              <a:t>    	</a:t>
            </a:r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fájdalomküszöb	</a:t>
            </a:r>
            <a:r>
              <a:rPr lang="en-US" sz="2000"/>
              <a:t>	 </a:t>
            </a:r>
            <a:r>
              <a:rPr lang="hu-HU" sz="2000"/>
              <a:t>              </a:t>
            </a:r>
            <a:r>
              <a:rPr lang="en-US" sz="2000"/>
              <a:t>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20</a:t>
            </a:r>
            <a:r>
              <a:rPr lang="en-US" sz="2000"/>
              <a:t> </a:t>
            </a:r>
            <a:r>
              <a:rPr lang="hu-HU" sz="2000"/>
              <a:t>Pa		</a:t>
            </a:r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Karakterisztikus impedancia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akusztikai hullámellenállás:</a:t>
            </a:r>
            <a:endParaRPr lang="en-US" sz="2000"/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valós része az akusztikai keménység:</a:t>
            </a:r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endParaRPr lang="hu-HU" sz="2000"/>
          </a:p>
          <a:p>
            <a:pPr marL="457200" indent="-457200"/>
            <a:r>
              <a:rPr lang="hu-HU" sz="2000"/>
              <a:t>közeg sűrűsége:                 </a:t>
            </a:r>
            <a:r>
              <a:rPr lang="hu-HU"/>
              <a:t>[kg/m3],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6659563" y="4005263"/>
          <a:ext cx="647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gyenlet" r:id="rId3" imgW="406048" imgH="393359" progId="Equation.3">
                  <p:embed/>
                </p:oleObj>
              </mc:Choice>
              <mc:Fallback>
                <p:oleObj name="Egyenlet" r:id="rId3" imgW="406048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005263"/>
                        <a:ext cx="647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4284663" y="5084763"/>
          <a:ext cx="9366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gyenlet" r:id="rId5" imgW="609600" imgH="228600" progId="Equation.3">
                  <p:embed/>
                </p:oleObj>
              </mc:Choice>
              <mc:Fallback>
                <p:oleObj name="Egyenlet" r:id="rId5" imgW="609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084763"/>
                        <a:ext cx="9366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2268538" y="5732463"/>
          <a:ext cx="357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gyenlet" r:id="rId7" imgW="152400" imgH="165100" progId="Equation.3">
                  <p:embed/>
                </p:oleObj>
              </mc:Choice>
              <mc:Fallback>
                <p:oleObj name="Egyenlet" r:id="rId7" imgW="152400" imgH="165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732463"/>
                        <a:ext cx="3571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0" y="303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0" y="3578225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000">
                <a:latin typeface="Arial Narrow" pitchFamily="34" charset="0"/>
                <a:cs typeface="Times New Roman" pitchFamily="18" charset="0"/>
              </a:rPr>
              <a:t> </a:t>
            </a:r>
            <a:r>
              <a:rPr lang="hu-HU" sz="900">
                <a:cs typeface="Times New Roman" pitchFamily="18" charset="0"/>
              </a:rPr>
              <a:t> </a:t>
            </a:r>
            <a:endParaRPr lang="hu-HU" sz="2400">
              <a:cs typeface="Times New Roman" pitchFamily="18" charset="0"/>
            </a:endParaRP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3EB13-401D-4EB9-8438-8BD69C27B0F3}" type="slidenum">
              <a:rPr lang="hu-HU" smtClean="0"/>
              <a:pPr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0"/>
            <a:ext cx="8615362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000" i="1"/>
          </a:p>
          <a:p>
            <a:r>
              <a:rPr lang="hu-HU" sz="2000" b="1"/>
              <a:t>Hangenergia (E)</a:t>
            </a:r>
            <a:r>
              <a:rPr lang="hu-HU">
                <a:sym typeface="Symbol" pitchFamily="18" charset="2"/>
              </a:rPr>
              <a:t></a:t>
            </a:r>
            <a:r>
              <a:rPr lang="hu-HU"/>
              <a:t> hangrezgések mechanikai energiája </a:t>
            </a:r>
          </a:p>
          <a:p>
            <a:endParaRPr lang="en-US"/>
          </a:p>
          <a:p>
            <a:r>
              <a:rPr lang="hu-HU"/>
              <a:t>egy adott térrészre igaz 					[Ws/m3], </a:t>
            </a:r>
            <a:endParaRPr lang="en-US"/>
          </a:p>
          <a:p>
            <a:endParaRPr lang="hu-HU" sz="2000" i="1"/>
          </a:p>
          <a:p>
            <a:r>
              <a:rPr lang="hu-HU" sz="2000" b="1"/>
              <a:t>hangteljesítménye</a:t>
            </a:r>
            <a:r>
              <a:rPr lang="hu-HU" sz="2000"/>
              <a:t> (P): </a:t>
            </a:r>
            <a:r>
              <a:rPr lang="hu-HU" sz="2000" i="1"/>
              <a:t>A hangforrás elsődleges adata </a:t>
            </a:r>
          </a:p>
          <a:p>
            <a:r>
              <a:rPr lang="hu-HU" sz="2000"/>
              <a:t>a hangforrás körüli képzett gömbfelületen időegység alatt átáramlott összes </a:t>
            </a:r>
          </a:p>
          <a:p>
            <a:r>
              <a:rPr lang="hu-HU" sz="2000"/>
              <a:t>energiamennyiség [Watt].</a:t>
            </a:r>
          </a:p>
          <a:p>
            <a:r>
              <a:rPr lang="hu-HU" sz="2000"/>
              <a:t> </a:t>
            </a:r>
          </a:p>
          <a:p>
            <a:endParaRPr lang="hu-HU" sz="2000"/>
          </a:p>
          <a:p>
            <a:endParaRPr lang="hu-HU" sz="2000"/>
          </a:p>
          <a:p>
            <a:r>
              <a:rPr lang="hu-HU" sz="2000"/>
              <a:t>ahol S a felület [    ].</a:t>
            </a:r>
          </a:p>
          <a:p>
            <a:endParaRPr lang="hu-HU" sz="2000"/>
          </a:p>
          <a:p>
            <a:r>
              <a:rPr lang="hu-HU" sz="2000"/>
              <a:t>A hangteljesítmény „mennyiségi”, tehát összegező adat: az elemi értéknek, a </a:t>
            </a:r>
          </a:p>
          <a:p>
            <a:r>
              <a:rPr lang="hu-HU" sz="2000"/>
              <a:t>felületegységre eső teljesítménynek, vagyis az intenzitásnak a sugárzó körüli teljes</a:t>
            </a:r>
          </a:p>
          <a:p>
            <a:r>
              <a:rPr lang="hu-HU" sz="2000"/>
              <a:t> gömbfelületen vett integrálja.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059113" y="822325"/>
          <a:ext cx="24495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Egyenlet" r:id="rId3" imgW="1206500" imgH="241300" progId="Equation.3">
                  <p:embed/>
                </p:oleObj>
              </mc:Choice>
              <mc:Fallback>
                <p:oleObj name="Egyenlet" r:id="rId3" imgW="1206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822325"/>
                        <a:ext cx="2449512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468313" y="2497138"/>
          <a:ext cx="1295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5" imgW="736280" imgH="444307" progId="Equation.3">
                  <p:embed/>
                </p:oleObj>
              </mc:Choice>
              <mc:Fallback>
                <p:oleObj name="Equation" r:id="rId5" imgW="736280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97138"/>
                        <a:ext cx="12954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1908175" y="3300413"/>
          <a:ext cx="3603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7" imgW="215713" imgH="203024" progId="Equation.3">
                  <p:embed/>
                </p:oleObj>
              </mc:Choice>
              <mc:Fallback>
                <p:oleObj name="Equation" r:id="rId7" imgW="215713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300413"/>
                        <a:ext cx="360363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A9F0A-8217-40C8-9591-6A015B139897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 descr="22a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1828800"/>
            <a:ext cx="29479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8277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hangenergia továbbítása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 </a:t>
            </a:r>
            <a:r>
              <a:rPr lang="hu-HU" sz="2000" u="sng"/>
              <a:t>hangsugárzás</a:t>
            </a:r>
            <a:endParaRPr lang="en-US" sz="2000" u="sng"/>
          </a:p>
          <a:p>
            <a:endParaRPr lang="hu-HU" sz="2000" u="sng"/>
          </a:p>
          <a:p>
            <a:endParaRPr lang="hu-HU" sz="2000" u="sng"/>
          </a:p>
          <a:p>
            <a:r>
              <a:rPr lang="hu-HU" sz="2000" b="1" u="sng"/>
              <a:t>hangintenzitás</a:t>
            </a:r>
            <a:r>
              <a:rPr lang="hu-HU" sz="2000" b="1"/>
              <a:t> </a:t>
            </a:r>
            <a:r>
              <a:rPr lang="hu-HU" sz="2000"/>
              <a:t>(I): egységnyi felületen merőlegesen időegység alatt átáramlott </a:t>
            </a:r>
          </a:p>
          <a:p>
            <a:r>
              <a:rPr lang="hu-HU" sz="2000"/>
              <a:t>energia [W/m2]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2138" y="4962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827088" y="4508500"/>
          <a:ext cx="10810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" name="Egyenlet" r:id="rId4" imgW="571748" imgH="444693" progId="Equation.3">
                  <p:embed/>
                </p:oleObj>
              </mc:Choice>
              <mc:Fallback>
                <p:oleObj name="Egyenlet" r:id="rId4" imgW="571748" imgH="44469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08500"/>
                        <a:ext cx="10810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43" name="Object 11"/>
          <p:cNvGraphicFramePr>
            <a:graphicFrameLocks noChangeAspect="1"/>
          </p:cNvGraphicFramePr>
          <p:nvPr/>
        </p:nvGraphicFramePr>
        <p:xfrm>
          <a:off x="912813" y="5661025"/>
          <a:ext cx="6207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Equation" r:id="rId6" imgW="291847" imgH="164957" progId="Equation.3">
                  <p:embed/>
                </p:oleObj>
              </mc:Choice>
              <mc:Fallback>
                <p:oleObj name="Equation" r:id="rId6" imgW="291847" imgH="16495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661025"/>
                        <a:ext cx="620712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1958975" y="5610225"/>
            <a:ext cx="2439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= akusztikai keménység,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6156325" y="56149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>
                <a:cs typeface="Times New Roman" pitchFamily="18" charset="0"/>
              </a:rPr>
              <a:t>c [m/s],</a:t>
            </a:r>
            <a:endParaRPr lang="hu-HU"/>
          </a:p>
        </p:txBody>
      </p:sp>
      <p:graphicFrame>
        <p:nvGraphicFramePr>
          <p:cNvPr id="10244" name="Object 14"/>
          <p:cNvGraphicFramePr>
            <a:graphicFrameLocks noChangeAspect="1"/>
          </p:cNvGraphicFramePr>
          <p:nvPr/>
        </p:nvGraphicFramePr>
        <p:xfrm>
          <a:off x="4572000" y="5661025"/>
          <a:ext cx="2889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" name="Equation" r:id="rId8" imgW="152400" imgH="165100" progId="Equation.3">
                  <p:embed/>
                </p:oleObj>
              </mc:Choice>
              <mc:Fallback>
                <p:oleObj name="Equation" r:id="rId8" imgW="152400" imgH="165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1025"/>
                        <a:ext cx="28892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4859338" y="56197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>
                <a:cs typeface="Times New Roman" pitchFamily="18" charset="0"/>
              </a:rPr>
              <a:t> [kg/m</a:t>
            </a:r>
            <a:r>
              <a:rPr lang="hu-HU" baseline="30000">
                <a:cs typeface="Times New Roman" pitchFamily="18" charset="0"/>
              </a:rPr>
              <a:t>3</a:t>
            </a:r>
            <a:r>
              <a:rPr lang="hu-HU">
                <a:cs typeface="Times New Roman" pitchFamily="18" charset="0"/>
              </a:rPr>
              <a:t>].</a:t>
            </a:r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506AD-D3ED-4EBA-994A-49B7EFD308AB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92363" y="4891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679700" y="5467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727075" y="363537"/>
            <a:ext cx="84169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/>
              <a:t>Szintérték – dB fogalma</a:t>
            </a:r>
            <a:endParaRPr lang="hu-HU" sz="2000" dirty="0"/>
          </a:p>
          <a:p>
            <a:r>
              <a:rPr lang="hu-HU" dirty="0"/>
              <a:t> </a:t>
            </a:r>
          </a:p>
          <a:p>
            <a:r>
              <a:rPr lang="hu-HU" dirty="0"/>
              <a:t>hallásküszöb hangintenzitás-értéke  </a:t>
            </a:r>
          </a:p>
          <a:p>
            <a:endParaRPr lang="hu-HU" dirty="0"/>
          </a:p>
          <a:p>
            <a:r>
              <a:rPr lang="hu-HU" dirty="0"/>
              <a:t>egy nagyteljesítményű repülőgép zaja 10 m távolságban kb. I= 1               , </a:t>
            </a:r>
          </a:p>
          <a:p>
            <a:endParaRPr lang="hu-HU" dirty="0"/>
          </a:p>
          <a:p>
            <a:r>
              <a:rPr lang="hu-HU" dirty="0"/>
              <a:t>vagyis a repülőgép zajának a hangintenzitása  az éppen meghallható hang intenzitásának </a:t>
            </a:r>
          </a:p>
          <a:p>
            <a:endParaRPr lang="hu-HU" dirty="0"/>
          </a:p>
          <a:p>
            <a:r>
              <a:rPr lang="hu-HU" dirty="0"/>
              <a:t>1 000 000 000 000 szorosa.</a:t>
            </a:r>
          </a:p>
          <a:p>
            <a:endParaRPr lang="hu-HU" dirty="0"/>
          </a:p>
          <a:p>
            <a:r>
              <a:rPr lang="hu-HU" b="1" dirty="0" err="1">
                <a:solidFill>
                  <a:srgbClr val="FF0000"/>
                </a:solidFill>
              </a:rPr>
              <a:t>deciBel</a:t>
            </a:r>
            <a:r>
              <a:rPr lang="hu-HU" b="1" dirty="0">
                <a:solidFill>
                  <a:srgbClr val="FF0000"/>
                </a:solidFill>
              </a:rPr>
              <a:t>[dB]: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Az akusztikában és vele kapcsolódó tudományágakban, mint a fonetika, </a:t>
            </a:r>
          </a:p>
          <a:p>
            <a:r>
              <a:rPr lang="hu-HU" dirty="0" err="1"/>
              <a:t>pszicholingvisztika</a:t>
            </a:r>
            <a:r>
              <a:rPr lang="hu-HU" dirty="0"/>
              <a:t>, digitális beszédfeldolgozás stb. a hangintenzitás és a hangnyomás </a:t>
            </a:r>
          </a:p>
          <a:p>
            <a:r>
              <a:rPr lang="hu-HU" dirty="0"/>
              <a:t>kezelésére dB szintértéket használunk, és a viszonyítási alap a hallásküszöb-intenzitás </a:t>
            </a:r>
          </a:p>
          <a:p>
            <a:r>
              <a:rPr lang="hu-HU" dirty="0"/>
              <a:t>ill. hangnyomás értéke. </a:t>
            </a:r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 hangintenzitás szintértéke: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				[dB], </a:t>
            </a:r>
          </a:p>
          <a:p>
            <a:endParaRPr lang="hu-HU" dirty="0"/>
          </a:p>
          <a:p>
            <a:r>
              <a:rPr lang="hu-HU" dirty="0"/>
              <a:t>ahol a </a:t>
            </a:r>
            <a:r>
              <a:rPr lang="hu-HU" dirty="0">
                <a:solidFill>
                  <a:srgbClr val="FF0000"/>
                </a:solidFill>
              </a:rPr>
              <a:t>viszonyítási alap </a:t>
            </a:r>
            <a:r>
              <a:rPr lang="hu-HU" dirty="0"/>
              <a:t>a hallásküszöb intenzitásértéke vagyis . </a:t>
            </a: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6" name="Object 16"/>
          <p:cNvGraphicFramePr>
            <a:graphicFrameLocks noChangeAspect="1"/>
          </p:cNvGraphicFramePr>
          <p:nvPr/>
        </p:nvGraphicFramePr>
        <p:xfrm>
          <a:off x="4500563" y="981075"/>
          <a:ext cx="17272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" name="Equation" r:id="rId3" imgW="1054100" imgH="241300" progId="Equation.3">
                  <p:embed/>
                </p:oleObj>
              </mc:Choice>
              <mc:Fallback>
                <p:oleObj name="Equation" r:id="rId3" imgW="10541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981075"/>
                        <a:ext cx="17272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44924"/>
              </p:ext>
            </p:extLst>
          </p:nvPr>
        </p:nvGraphicFramePr>
        <p:xfrm>
          <a:off x="6751455" y="1499394"/>
          <a:ext cx="7191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" name="Equation" r:id="rId5" imgW="444307" imgH="203112" progId="Equation.3">
                  <p:embed/>
                </p:oleObj>
              </mc:Choice>
              <mc:Fallback>
                <p:oleObj name="Equation" r:id="rId5" imgW="444307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455" y="1499394"/>
                        <a:ext cx="7191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81246"/>
              </p:ext>
            </p:extLst>
          </p:nvPr>
        </p:nvGraphicFramePr>
        <p:xfrm>
          <a:off x="2267744" y="3046412"/>
          <a:ext cx="37433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" name="Equation" r:id="rId7" imgW="2400300" imgH="431800" progId="Equation.3">
                  <p:embed/>
                </p:oleObj>
              </mc:Choice>
              <mc:Fallback>
                <p:oleObj name="Equation" r:id="rId7" imgW="24003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046412"/>
                        <a:ext cx="37433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6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14609"/>
              </p:ext>
            </p:extLst>
          </p:nvPr>
        </p:nvGraphicFramePr>
        <p:xfrm>
          <a:off x="987425" y="5732463"/>
          <a:ext cx="33845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" name="Equation" r:id="rId9" imgW="1955800" imgH="431800" progId="Equation.3">
                  <p:embed/>
                </p:oleObj>
              </mc:Choice>
              <mc:Fallback>
                <p:oleObj name="Equation" r:id="rId9" imgW="19558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5732463"/>
                        <a:ext cx="3384550" cy="744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127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08679"/>
              </p:ext>
            </p:extLst>
          </p:nvPr>
        </p:nvGraphicFramePr>
        <p:xfrm>
          <a:off x="6751455" y="6395017"/>
          <a:ext cx="1975216" cy="44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" name="Equation" r:id="rId11" imgW="1054100" imgH="241300" progId="Equation.3">
                  <p:embed/>
                </p:oleObj>
              </mc:Choice>
              <mc:Fallback>
                <p:oleObj name="Equation" r:id="rId11" imgW="1054100" imgH="2413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455" y="6395017"/>
                        <a:ext cx="1975216" cy="4445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2195736" y="3046412"/>
            <a:ext cx="3888432" cy="6723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899592" y="5732463"/>
            <a:ext cx="4176464" cy="7445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6751455" y="6395017"/>
            <a:ext cx="1975216" cy="346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116967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A hangintenzitás a hangnyomás négyzetével arányos. Szintben kifejezve: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 hangnyomás szintértéke: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		           [dB], 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ahol </a:t>
            </a:r>
            <a:r>
              <a:rPr lang="hu-HU" dirty="0">
                <a:solidFill>
                  <a:srgbClr val="FF0000"/>
                </a:solidFill>
              </a:rPr>
              <a:t>a viszonyítási alap </a:t>
            </a:r>
            <a:r>
              <a:rPr lang="hu-HU" dirty="0"/>
              <a:t>a hallásküszöb hangnyomásértéke, </a:t>
            </a:r>
            <a:r>
              <a:rPr lang="hu-HU" dirty="0" smtClean="0"/>
              <a:t>          </a:t>
            </a:r>
            <a:r>
              <a:rPr lang="hu-HU" dirty="0"/>
              <a:t>= 0,00002 </a:t>
            </a:r>
            <a:r>
              <a:rPr lang="hu-HU" dirty="0" smtClean="0"/>
              <a:t>Pa</a:t>
            </a:r>
            <a:endParaRPr lang="hu-HU" dirty="0"/>
          </a:p>
          <a:p>
            <a:endParaRPr lang="hu-HU" dirty="0"/>
          </a:p>
          <a:p>
            <a:r>
              <a:rPr lang="hu-HU" dirty="0"/>
              <a:t>Ha tehát hangnyomás arányokkal számolunk dB-ben, akkor a hangnyomásarányok </a:t>
            </a:r>
          </a:p>
          <a:p>
            <a:r>
              <a:rPr lang="hu-HU" dirty="0"/>
              <a:t>logaritmusának húszszorosát kell </a:t>
            </a:r>
            <a:r>
              <a:rPr lang="hu-HU" dirty="0" smtClean="0"/>
              <a:t>vennünk.</a:t>
            </a:r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Igy akár hangnyomás, akár intenzitásszint értékekkel számolhatunk, </a:t>
            </a:r>
          </a:p>
          <a:p>
            <a:r>
              <a:rPr lang="hu-HU" dirty="0">
                <a:solidFill>
                  <a:srgbClr val="FF0000"/>
                </a:solidFill>
              </a:rPr>
              <a:t>a szintértékek nagysága egyenlő.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395288" y="1185863"/>
          <a:ext cx="49688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Equation" r:id="rId3" imgW="3289300" imgH="457200" progId="Equation.3">
                  <p:embed/>
                </p:oleObj>
              </mc:Choice>
              <mc:Fallback>
                <p:oleObj name="Equation" r:id="rId3" imgW="3289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85863"/>
                        <a:ext cx="49688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20686"/>
              </p:ext>
            </p:extLst>
          </p:nvPr>
        </p:nvGraphicFramePr>
        <p:xfrm>
          <a:off x="288925" y="2924175"/>
          <a:ext cx="31623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Equation" r:id="rId5" imgW="2044700" imgH="431800" progId="Equation.3">
                  <p:embed/>
                </p:oleObj>
              </mc:Choice>
              <mc:Fallback>
                <p:oleObj name="Equation" r:id="rId5" imgW="20447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924175"/>
                        <a:ext cx="31623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599301"/>
              </p:ext>
            </p:extLst>
          </p:nvPr>
        </p:nvGraphicFramePr>
        <p:xfrm>
          <a:off x="5830094" y="3861048"/>
          <a:ext cx="3952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094" y="3861048"/>
                        <a:ext cx="3952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BA072-844F-46EC-8357-CB8997FAEA92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79388" y="2852936"/>
            <a:ext cx="4104580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5830094" y="3861048"/>
            <a:ext cx="1766242" cy="474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23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665" y="222305"/>
            <a:ext cx="6101035" cy="65005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435600" y="765175"/>
            <a:ext cx="12239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140200" y="4005263"/>
            <a:ext cx="360363" cy="144462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219700" y="4221163"/>
            <a:ext cx="288925" cy="144462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C2981-5E9D-43DF-9BC7-0846438FA277}" type="slidenum">
              <a:rPr lang="hu-HU" smtClean="0"/>
              <a:pPr>
                <a:defRPr/>
              </a:pPr>
              <a:t>68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1816100" y="85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3731" name="Picture 5" descr="07_hangossá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8900"/>
            <a:ext cx="4518025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40192-573A-45A3-86F0-3EBFF26D52EC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323528" y="-14424"/>
            <a:ext cx="7772400" cy="1143000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Gyakorlatok az egyetemen: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Hallásküszöb mérése audiométerrel</a:t>
            </a:r>
          </a:p>
        </p:txBody>
      </p:sp>
      <p:pic>
        <p:nvPicPr>
          <p:cNvPr id="4" name="Picture 4" descr="H:\mappa2\1107631_b7dc1a13b57dd94d3a2e239cbdd1718b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41600"/>
            <a:ext cx="34623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11188" y="5157788"/>
            <a:ext cx="174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Audiológiai fülke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46375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721225" y="5961063"/>
            <a:ext cx="130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Audiométer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443656" y="2315560"/>
            <a:ext cx="644882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/>
              <a:t>Zajszintmérés</a:t>
            </a:r>
          </a:p>
          <a:p>
            <a:endParaRPr lang="hu-HU" sz="1350" dirty="0"/>
          </a:p>
          <a:p>
            <a:r>
              <a:rPr lang="en-US" dirty="0"/>
              <a:t>https://www.ovdafuled.hu/zajszintmeres.php</a:t>
            </a:r>
          </a:p>
        </p:txBody>
      </p:sp>
    </p:spTree>
    <p:extLst>
      <p:ext uri="{BB962C8B-B14F-4D97-AF65-F5344CB8AC3E}">
        <p14:creationId xmlns:p14="http://schemas.microsoft.com/office/powerpoint/2010/main" val="8770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5180" y="1319810"/>
            <a:ext cx="916764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500" dirty="0"/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Példák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1. A nem </a:t>
            </a:r>
            <a:r>
              <a:rPr lang="hu-HU" sz="2000" dirty="0" err="1"/>
              <a:t>periódikus</a:t>
            </a:r>
            <a:r>
              <a:rPr lang="hu-HU" sz="2000" dirty="0"/>
              <a:t> rezgéseknek határozott hangmagasságuk van? 						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2. A nemperiodikus rezgéseknek </a:t>
            </a:r>
            <a:r>
              <a:rPr lang="hu-HU" sz="2000" b="1" dirty="0">
                <a:solidFill>
                  <a:srgbClr val="FF0000"/>
                </a:solidFill>
              </a:rPr>
              <a:t>folytonos a spektruma</a:t>
            </a:r>
            <a:r>
              <a:rPr lang="hu-HU" sz="2000" dirty="0"/>
              <a:t>?       </a:t>
            </a:r>
          </a:p>
        </p:txBody>
      </p:sp>
    </p:spTree>
    <p:extLst>
      <p:ext uri="{BB962C8B-B14F-4D97-AF65-F5344CB8AC3E}">
        <p14:creationId xmlns:p14="http://schemas.microsoft.com/office/powerpoint/2010/main" val="26363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5179" y="1319811"/>
            <a:ext cx="88950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pPr algn="ctr"/>
            <a:r>
              <a:rPr lang="hu-HU" sz="2000" dirty="0">
                <a:solidFill>
                  <a:srgbClr val="002060"/>
                </a:solidFill>
              </a:rPr>
              <a:t>Példák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A nem </a:t>
            </a:r>
            <a:r>
              <a:rPr lang="hu-HU" sz="2000" dirty="0" err="1"/>
              <a:t>periódikus</a:t>
            </a:r>
            <a:r>
              <a:rPr lang="hu-HU" sz="2000" dirty="0"/>
              <a:t> rezgéseknek határozott hangmagasságuk van?     Igen, határozott hangmagasságuk van.</a:t>
            </a:r>
          </a:p>
          <a:p>
            <a:r>
              <a:rPr lang="hu-HU" sz="2000" dirty="0"/>
              <a:t>						                         </a:t>
            </a:r>
            <a:r>
              <a:rPr lang="hu-HU" sz="2000" u="sng" dirty="0"/>
              <a:t>Nem, nincs határozott hangmagassága</a:t>
            </a:r>
            <a:r>
              <a:rPr lang="hu-HU" sz="2000" dirty="0"/>
              <a:t>.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A nemperiodikus rezgéseknek </a:t>
            </a:r>
            <a:r>
              <a:rPr lang="hu-HU" sz="2000" b="1" dirty="0">
                <a:solidFill>
                  <a:srgbClr val="FF0000"/>
                </a:solidFill>
              </a:rPr>
              <a:t>folytonos a spektruma</a:t>
            </a:r>
            <a:r>
              <a:rPr lang="hu-HU" sz="2000" dirty="0"/>
              <a:t>?       </a:t>
            </a:r>
            <a:r>
              <a:rPr lang="hu-HU" sz="2000" u="sng" dirty="0"/>
              <a:t>Igen, folytonos.</a:t>
            </a:r>
          </a:p>
          <a:p>
            <a:r>
              <a:rPr lang="hu-HU" sz="2000" dirty="0"/>
              <a:t>						         Nem folytonos.</a:t>
            </a:r>
          </a:p>
        </p:txBody>
      </p:sp>
    </p:spTree>
    <p:extLst>
      <p:ext uri="{BB962C8B-B14F-4D97-AF65-F5344CB8AC3E}">
        <p14:creationId xmlns:p14="http://schemas.microsoft.com/office/powerpoint/2010/main" val="37569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73</a:t>
            </a:fld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304471" y="1590347"/>
            <a:ext cx="6460046" cy="34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75" b="1" kern="0" dirty="0"/>
              <a:t>Példák:</a:t>
            </a:r>
          </a:p>
          <a:p>
            <a:endParaRPr lang="hu-HU" sz="2400" b="1" kern="0" dirty="0"/>
          </a:p>
          <a:p>
            <a:pPr algn="l"/>
            <a:r>
              <a:rPr lang="hu-HU" sz="2400" b="1" kern="0" dirty="0"/>
              <a:t/>
            </a:r>
            <a:br>
              <a:rPr lang="hu-HU" sz="2400" b="1" kern="0" dirty="0"/>
            </a:br>
            <a:r>
              <a:rPr lang="hu-HU" sz="2400" b="1" kern="0" dirty="0"/>
              <a:t>3. </a:t>
            </a:r>
            <a:r>
              <a:rPr lang="hu-HU" sz="2175" b="1" kern="0" dirty="0">
                <a:solidFill>
                  <a:schemeClr val="tx1"/>
                </a:solidFill>
              </a:rPr>
              <a:t>Mi a hangnyomás mértékegysége?    -</a:t>
            </a: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4. Mi a hangnyomásszint mértékegysége?  -</a:t>
            </a: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5. Mi a hangintenzitásszint mértékegysége?  -</a:t>
            </a:r>
          </a:p>
          <a:p>
            <a:pPr algn="l"/>
            <a:endParaRPr lang="hu-HU" sz="2400" b="1" kern="0" dirty="0"/>
          </a:p>
          <a:p>
            <a:pPr algn="l"/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32141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74</a:t>
            </a:fld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304471" y="1590347"/>
            <a:ext cx="6460046" cy="34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75" b="1" kern="0" dirty="0"/>
              <a:t>Példák:</a:t>
            </a:r>
          </a:p>
          <a:p>
            <a:endParaRPr lang="hu-HU" sz="2400" b="1" kern="0" dirty="0"/>
          </a:p>
          <a:p>
            <a:pPr algn="l"/>
            <a:r>
              <a:rPr lang="hu-HU" sz="2400" b="1" kern="0" dirty="0"/>
              <a:t/>
            </a:r>
            <a:br>
              <a:rPr lang="hu-HU" sz="2400" b="1" kern="0" dirty="0"/>
            </a:br>
            <a:r>
              <a:rPr lang="hu-HU" sz="2400" b="1" kern="0" dirty="0"/>
              <a:t> </a:t>
            </a:r>
            <a:r>
              <a:rPr lang="hu-HU" sz="2175" b="1" kern="0" dirty="0">
                <a:solidFill>
                  <a:schemeClr val="tx1"/>
                </a:solidFill>
              </a:rPr>
              <a:t>Mi a hangnyomás mértékegysége?    -        Pa, </a:t>
            </a:r>
            <a:r>
              <a:rPr lang="hu-HU" sz="2175" dirty="0">
                <a:solidFill>
                  <a:schemeClr val="tx1"/>
                </a:solidFill>
              </a:rPr>
              <a:t>N/m</a:t>
            </a:r>
            <a:r>
              <a:rPr lang="hu-HU" sz="2175" baseline="30000" dirty="0">
                <a:solidFill>
                  <a:schemeClr val="tx1"/>
                </a:solidFill>
              </a:rPr>
              <a:t>2</a:t>
            </a:r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Mi a hangnyomásszint mértékegysége?  -   dB   </a:t>
            </a:r>
          </a:p>
          <a:p>
            <a:pPr algn="l"/>
            <a:endParaRPr lang="hu-HU" sz="2175" b="1" kern="0" dirty="0">
              <a:solidFill>
                <a:schemeClr val="tx1"/>
              </a:solidFill>
            </a:endParaRPr>
          </a:p>
          <a:p>
            <a:pPr algn="l"/>
            <a:r>
              <a:rPr lang="hu-HU" sz="2175" b="1" kern="0" dirty="0">
                <a:solidFill>
                  <a:schemeClr val="tx1"/>
                </a:solidFill>
              </a:rPr>
              <a:t>Mi a hangintenzitásszint mértékegysége?  -   dB   </a:t>
            </a:r>
          </a:p>
          <a:p>
            <a:pPr algn="l"/>
            <a:endParaRPr lang="hu-HU" sz="2400" b="1" kern="0" dirty="0"/>
          </a:p>
          <a:p>
            <a:pPr algn="l"/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22506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Példák: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/>
              <a:t> </a:t>
            </a:r>
            <a:r>
              <a:rPr lang="hu-HU" sz="1800" b="1" dirty="0"/>
              <a:t>A Hang intenzitás és nyomás dB szintértékbe számítása</a:t>
            </a:r>
            <a:endParaRPr lang="en-US" sz="1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3658" y="2554016"/>
            <a:ext cx="6371034" cy="76697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hu-HU" dirty="0"/>
              <a:t>Egy hangszóróból 60 dB </a:t>
            </a:r>
            <a:r>
              <a:rPr lang="hu-HU" b="1" dirty="0"/>
              <a:t>intenzitás</a:t>
            </a:r>
            <a:r>
              <a:rPr lang="hu-HU" b="1" dirty="0">
                <a:solidFill>
                  <a:schemeClr val="tx2"/>
                </a:solidFill>
              </a:rPr>
              <a:t>szintű</a:t>
            </a:r>
            <a:r>
              <a:rPr lang="hu-HU" dirty="0"/>
              <a:t> hang szól. Megkettőzzük a hangforrást. Hány dB lesz a két hangforrás együttes intenzitás </a:t>
            </a:r>
            <a:r>
              <a:rPr lang="hu-HU" dirty="0">
                <a:solidFill>
                  <a:schemeClr val="tx2"/>
                </a:solidFill>
              </a:rPr>
              <a:t>szintje</a:t>
            </a:r>
            <a:r>
              <a:rPr lang="hu-HU" dirty="0"/>
              <a:t>?</a:t>
            </a:r>
          </a:p>
          <a:p>
            <a:pPr marL="0" indent="0">
              <a:buNone/>
            </a:pPr>
            <a:endParaRPr lang="hu-HU" sz="1650" b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30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100" b="1" dirty="0">
                <a:solidFill>
                  <a:srgbClr val="002060"/>
                </a:solidFill>
              </a:rPr>
              <a:t>Példák:</a:t>
            </a:r>
            <a:br>
              <a:rPr lang="hu-HU" sz="2100" b="1" dirty="0">
                <a:solidFill>
                  <a:srgbClr val="002060"/>
                </a:solidFill>
              </a:rPr>
            </a:br>
            <a:r>
              <a:rPr lang="hu-HU" sz="2100" b="1" dirty="0">
                <a:solidFill>
                  <a:srgbClr val="002060"/>
                </a:solidFill>
              </a:rPr>
              <a:t> </a:t>
            </a:r>
            <a:r>
              <a:rPr lang="hu-HU" sz="1800" b="1" dirty="0"/>
              <a:t>A Hang intenzitás és nyomás dB szintértékbe számítása</a:t>
            </a:r>
            <a:endParaRPr lang="en-US" sz="1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7753" y="2518600"/>
            <a:ext cx="6371034" cy="76697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hu-HU" dirty="0"/>
              <a:t>Egy hangszóróból 60 dB </a:t>
            </a:r>
            <a:r>
              <a:rPr lang="hu-HU" b="1" dirty="0"/>
              <a:t>intenzitás</a:t>
            </a:r>
            <a:r>
              <a:rPr lang="hu-HU" b="1" dirty="0">
                <a:solidFill>
                  <a:schemeClr val="tx2"/>
                </a:solidFill>
              </a:rPr>
              <a:t>szintű</a:t>
            </a:r>
            <a:r>
              <a:rPr lang="hu-HU" dirty="0"/>
              <a:t> hang szól. Megkettőzzük a hangforrást. Hány dB lesz a két hangforrás együttes intenzitás </a:t>
            </a:r>
            <a:r>
              <a:rPr lang="hu-HU" dirty="0">
                <a:solidFill>
                  <a:schemeClr val="tx2"/>
                </a:solidFill>
              </a:rPr>
              <a:t>szintje</a:t>
            </a:r>
            <a:r>
              <a:rPr lang="hu-HU" dirty="0"/>
              <a:t>?</a:t>
            </a:r>
          </a:p>
          <a:p>
            <a:pPr marL="0" indent="0">
              <a:buNone/>
            </a:pPr>
            <a:endParaRPr lang="hu-HU" sz="1650" b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76</a:t>
            </a:fld>
            <a:endParaRPr lang="en-US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17695" y="3645024"/>
            <a:ext cx="5917004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Intenzitás</a:t>
            </a:r>
            <a:r>
              <a:rPr lang="hu-HU" dirty="0">
                <a:solidFill>
                  <a:schemeClr val="tx2"/>
                </a:solidFill>
              </a:rPr>
              <a:t>szint</a:t>
            </a:r>
            <a:r>
              <a:rPr lang="hu-HU" dirty="0"/>
              <a:t>,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	60dB = 10 * lg(x)dB       =&gt;      x = 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/>
              <a:t> W/m</a:t>
            </a:r>
            <a:r>
              <a:rPr lang="hu-HU" baseline="30000" dirty="0">
                <a:solidFill>
                  <a:schemeClr val="tx2"/>
                </a:solidFill>
              </a:rPr>
              <a:t>2</a:t>
            </a:r>
          </a:p>
          <a:p>
            <a:endParaRPr lang="hu-HU" baseline="30000" dirty="0">
              <a:solidFill>
                <a:schemeClr val="tx2"/>
              </a:solidFill>
            </a:endParaRPr>
          </a:p>
          <a:p>
            <a:r>
              <a:rPr lang="hu-HU" dirty="0"/>
              <a:t>	x = 10 * lg (2*10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/>
              <a:t>) = 10*(lg(2) + lg(10</a:t>
            </a:r>
            <a:r>
              <a:rPr lang="hu-HU" baseline="30000" dirty="0">
                <a:solidFill>
                  <a:schemeClr val="tx2"/>
                </a:solidFill>
              </a:rPr>
              <a:t>6</a:t>
            </a:r>
            <a:r>
              <a:rPr lang="hu-HU" dirty="0"/>
              <a:t>)) =&gt; </a:t>
            </a:r>
            <a:r>
              <a:rPr lang="hu-HU" b="1" dirty="0" err="1"/>
              <a:t>kb</a:t>
            </a:r>
            <a:r>
              <a:rPr lang="hu-HU" b="1" dirty="0"/>
              <a:t> 63 dB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1350" dirty="0"/>
              <a:t>				lg(2)=0,3       lg(10</a:t>
            </a:r>
            <a:r>
              <a:rPr lang="hu-HU" sz="1350" baseline="30000" dirty="0">
                <a:solidFill>
                  <a:schemeClr val="tx2"/>
                </a:solidFill>
              </a:rPr>
              <a:t>6</a:t>
            </a:r>
            <a:r>
              <a:rPr lang="hu-HU" sz="1350" dirty="0"/>
              <a:t>)=6</a:t>
            </a:r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926725" y="4979933"/>
            <a:ext cx="31531" cy="52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766239" y="4979932"/>
            <a:ext cx="31531" cy="52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7350" y="2343150"/>
            <a:ext cx="5829300" cy="1085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sz="1800" dirty="0"/>
              <a:t>. ​Adja meg annak a 80 Hz­-es </a:t>
            </a:r>
            <a:r>
              <a:rPr lang="hu-HU" sz="1800" dirty="0" err="1"/>
              <a:t>színuszos</a:t>
            </a:r>
            <a:r>
              <a:rPr lang="hu-HU" sz="1800" dirty="0"/>
              <a:t> hangnak a hangnyomásszintjét akusztikai dB­-ben, amelynek effektív hangnyomása 0.02N/m</a:t>
            </a:r>
            <a:r>
              <a:rPr lang="hu-HU" sz="1800" baseline="30000" dirty="0">
                <a:solidFill>
                  <a:schemeClr val="tx2"/>
                </a:solidFill>
              </a:rPr>
              <a:t>2</a:t>
            </a:r>
            <a:r>
              <a:rPr lang="hu-HU" sz="1800" dirty="0"/>
              <a:t>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77</a:t>
            </a:fld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/>
              <a:t>Példák:</a:t>
            </a:r>
            <a:br>
              <a:rPr lang="hu-HU" sz="2400" b="1" kern="0" dirty="0"/>
            </a:br>
            <a:r>
              <a:rPr lang="hu-HU" sz="2400" b="1" kern="0" dirty="0"/>
              <a:t> A Hang intenzitás és nyomás dB szintértékbe számítása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4921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7350" y="2343150"/>
            <a:ext cx="5829300" cy="1085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sz="1800" dirty="0"/>
              <a:t>. ​Adja meg annak a 80 Hz­-es </a:t>
            </a:r>
            <a:r>
              <a:rPr lang="hu-HU" sz="1800" dirty="0" err="1"/>
              <a:t>színuszos</a:t>
            </a:r>
            <a:r>
              <a:rPr lang="hu-HU" sz="1800" dirty="0"/>
              <a:t> hangnak a hangnyomásszintjét akusztikai dB­-ben, amelynek effektív hangnyomása 0.02N/m</a:t>
            </a:r>
            <a:r>
              <a:rPr lang="hu-HU" sz="1800" baseline="30000" dirty="0">
                <a:solidFill>
                  <a:schemeClr val="tx2"/>
                </a:solidFill>
              </a:rPr>
              <a:t>2</a:t>
            </a:r>
            <a:r>
              <a:rPr lang="hu-HU" sz="1800" dirty="0"/>
              <a:t>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B8E0-17E4-4DD3-902A-EB8942E04F1B}" type="slidenum">
              <a:rPr lang="en-US" sz="1800"/>
              <a:pPr/>
              <a:t>78</a:t>
            </a:fld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763688" y="3861049"/>
                <a:ext cx="7269953" cy="14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N/m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hu-HU" dirty="0"/>
                  <a:t> az ua. mint Pa, hangnyomás amplitúdó vagyis (20*lg…)</a:t>
                </a:r>
              </a:p>
              <a:p>
                <a:r>
                  <a:rPr lang="hu-HU" dirty="0"/>
                  <a:t>x dB = 20*lg(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dirty="0"/>
                  <a:t>), p = 0.02N/m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hu-HU" dirty="0"/>
                  <a:t> =&gt; p = 2*10</a:t>
                </a:r>
                <a:r>
                  <a:rPr lang="hu-HU" baseline="30000" dirty="0">
                    <a:solidFill>
                      <a:schemeClr val="tx2"/>
                    </a:solidFill>
                  </a:rPr>
                  <a:t>-2</a:t>
                </a:r>
                <a:r>
                  <a:rPr lang="hu-HU" dirty="0"/>
                  <a:t>Pa         P</a:t>
                </a:r>
                <a:r>
                  <a:rPr lang="hu-HU" baseline="-25000" dirty="0"/>
                  <a:t>0</a:t>
                </a:r>
                <a:r>
                  <a:rPr lang="hu-HU" dirty="0"/>
                  <a:t>=2*10</a:t>
                </a:r>
                <a:r>
                  <a:rPr lang="hu-HU" baseline="30000" dirty="0"/>
                  <a:t>-5</a:t>
                </a:r>
                <a:r>
                  <a:rPr lang="hu-HU" dirty="0"/>
                  <a:t> Pa </a:t>
                </a:r>
              </a:p>
              <a:p>
                <a:r>
                  <a:rPr lang="hu-HU" dirty="0"/>
                  <a:t>60 dB = 20*lg(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2∗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2∗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u-H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−5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/>
                  <a:t>)</a:t>
                </a:r>
              </a:p>
              <a:p>
                <a:endParaRPr lang="en-GB" sz="135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61049"/>
                <a:ext cx="7269953" cy="1414170"/>
              </a:xfrm>
              <a:prstGeom prst="rect">
                <a:avLst/>
              </a:prstGeom>
              <a:blipFill>
                <a:blip r:embed="rId2"/>
                <a:stretch>
                  <a:fillRect l="-671" t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ím 1"/>
          <p:cNvSpPr txBox="1">
            <a:spLocks/>
          </p:cNvSpPr>
          <p:nvPr/>
        </p:nvSpPr>
        <p:spPr bwMode="auto">
          <a:xfrm>
            <a:off x="1493658" y="1269876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sz="2400" b="1" kern="0" dirty="0">
                <a:solidFill>
                  <a:srgbClr val="002060"/>
                </a:solidFill>
              </a:rPr>
              <a:t>Példák:</a:t>
            </a:r>
            <a:br>
              <a:rPr lang="hu-HU" sz="2400" b="1" kern="0" dirty="0">
                <a:solidFill>
                  <a:srgbClr val="002060"/>
                </a:solidFill>
              </a:rPr>
            </a:br>
            <a:r>
              <a:rPr lang="hu-HU" sz="2400" b="1" kern="0" dirty="0">
                <a:solidFill>
                  <a:srgbClr val="002060"/>
                </a:solidFill>
              </a:rPr>
              <a:t> A Hang intenzitás és nyomás dB szintértékbe számítása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6550573" y="4538499"/>
            <a:ext cx="1127234" cy="15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Zajszintmérés:</a:t>
            </a:r>
          </a:p>
        </p:txBody>
      </p:sp>
      <p:pic>
        <p:nvPicPr>
          <p:cNvPr id="4" name="Picture 2" descr="C:\Users\peternagy\Desktop\mappa\img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76425"/>
            <a:ext cx="38163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84213" y="4868863"/>
            <a:ext cx="302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Nagy érzékenységű, kombinált</a:t>
            </a:r>
          </a:p>
          <a:p>
            <a:r>
              <a:rPr lang="hu-HU"/>
              <a:t>digitális műszer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Fejhallgatók vizsgálata speciális műfejjel:</a:t>
            </a:r>
          </a:p>
          <a:p>
            <a:endParaRPr lang="hu-HU" smtClean="0"/>
          </a:p>
        </p:txBody>
      </p:sp>
      <p:pic>
        <p:nvPicPr>
          <p:cNvPr id="4" name="Picture 2" descr="H:\mappa2\4128 C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913" y="2492375"/>
            <a:ext cx="37211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852738"/>
            <a:ext cx="17732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eternagy\Desktop\mappa\Symmetrical pinnas for HA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4029075"/>
            <a:ext cx="23606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171698</TotalTime>
  <Words>3741</Words>
  <Application>Microsoft Office PowerPoint</Application>
  <PresentationFormat>Diavetítés a képernyőre (4:3 oldalarány)</PresentationFormat>
  <Paragraphs>898</Paragraphs>
  <Slides>78</Slides>
  <Notes>1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78</vt:i4>
      </vt:variant>
    </vt:vector>
  </HeadingPairs>
  <TitlesOfParts>
    <vt:vector size="90" baseType="lpstr">
      <vt:lpstr>Arial</vt:lpstr>
      <vt:lpstr>Arial Narrow</vt:lpstr>
      <vt:lpstr>Calibri</vt:lpstr>
      <vt:lpstr>Cambria Math</vt:lpstr>
      <vt:lpstr>MS Mincho</vt:lpstr>
      <vt:lpstr>Symbol</vt:lpstr>
      <vt:lpstr>Times New Roman</vt:lpstr>
      <vt:lpstr>Wingdings</vt:lpstr>
      <vt:lpstr>Alapértelmezett terv</vt:lpstr>
      <vt:lpstr>Egyenlet</vt:lpstr>
      <vt:lpstr>Equation.3</vt:lpstr>
      <vt:lpstr>Equation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Gyakorlatok az egyetemen:</vt:lpstr>
      <vt:lpstr>PowerPoint-bemutató</vt:lpstr>
      <vt:lpstr>PowerPoint-bemutató</vt:lpstr>
      <vt:lpstr>PowerPoint-bemutató</vt:lpstr>
      <vt:lpstr>Kihelyezett gyakorlatok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beszédjel elemzése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Példák:  A Hang intenzitás és nyomás dB szintértékbe számítása</vt:lpstr>
      <vt:lpstr>Példák:  A Hang intenzitás és nyomás dB szintértékbe számítása</vt:lpstr>
      <vt:lpstr>PowerPoint-bemutató</vt:lpstr>
      <vt:lpstr>PowerPoint-bemutató</vt:lpstr>
    </vt:vector>
  </TitlesOfParts>
  <Company>AKL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pkati</dc:creator>
  <cp:lastModifiedBy>Vicsi Klára</cp:lastModifiedBy>
  <cp:revision>805</cp:revision>
  <dcterms:created xsi:type="dcterms:W3CDTF">2001-09-20T11:29:36Z</dcterms:created>
  <dcterms:modified xsi:type="dcterms:W3CDTF">2023-09-07T17:38:48Z</dcterms:modified>
</cp:coreProperties>
</file>